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m4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9144000" cy="5143500" type="screen16x9"/>
  <p:notesSz cx="6858000" cy="9144000"/>
  <p:embeddedFontLst>
    <p:embeddedFont>
      <p:font typeface="Squada One" charset="0"/>
      <p:regular r:id="rId32"/>
    </p:embeddedFont>
    <p:embeddedFont>
      <p:font typeface="Roboto Condensed Light" charset="0"/>
      <p:regular r:id="rId33"/>
      <p:bold r:id="rId34"/>
      <p:italic r:id="rId35"/>
      <p:boldItalic r:id="rId36"/>
    </p:embeddedFont>
    <p:embeddedFont>
      <p:font typeface="Exo 2" charset="0"/>
      <p:regular r:id="rId37"/>
      <p:bold r:id="rId38"/>
      <p:italic r:id="rId39"/>
      <p:boldItalic r:id="rId40"/>
    </p:embeddedFont>
    <p:embeddedFont>
      <p:font typeface="Fira Sans Extra Condensed Medium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jrxiEx4h/7rlNU5qw5Au6dtBbR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 varScale="1">
        <p:scale>
          <a:sx n="92" d="100"/>
          <a:sy n="92" d="100"/>
        </p:scale>
        <p:origin x="-70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invertIfNegative val="0"/>
          <c:cat>
            <c:strRef>
              <c:f>Feuil1!$A$2:$A$6</c:f>
              <c:strCache>
                <c:ptCount val="5"/>
                <c:pt idx="0">
                  <c:v>K-means</c:v>
                </c:pt>
                <c:pt idx="1">
                  <c:v>Spectral</c:v>
                </c:pt>
                <c:pt idx="2">
                  <c:v>DBSCAN</c:v>
                </c:pt>
                <c:pt idx="3">
                  <c:v>Agglomerative</c:v>
                </c:pt>
                <c:pt idx="4">
                  <c:v>Affinity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  <c:pt idx="0">
                  <c:v>0.62123200000000001</c:v>
                </c:pt>
                <c:pt idx="1">
                  <c:v>0.34653400000000001</c:v>
                </c:pt>
                <c:pt idx="2">
                  <c:v>0.32578200000000002</c:v>
                </c:pt>
                <c:pt idx="3">
                  <c:v>-3.2419999999999997E-2</c:v>
                </c:pt>
                <c:pt idx="4">
                  <c:v>4.4341999999999999E-2</c:v>
                </c:pt>
              </c:numCache>
            </c:numRef>
          </c:val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Colonne1</c:v>
                </c:pt>
              </c:strCache>
            </c:strRef>
          </c:tx>
          <c:invertIfNegative val="0"/>
          <c:cat>
            <c:strRef>
              <c:f>Feuil1!$A$2:$A$6</c:f>
              <c:strCache>
                <c:ptCount val="5"/>
                <c:pt idx="0">
                  <c:v>K-means</c:v>
                </c:pt>
                <c:pt idx="1">
                  <c:v>Spectral</c:v>
                </c:pt>
                <c:pt idx="2">
                  <c:v>DBSCAN</c:v>
                </c:pt>
                <c:pt idx="3">
                  <c:v>Agglomerative</c:v>
                </c:pt>
                <c:pt idx="4">
                  <c:v>Affinity</c:v>
                </c:pt>
              </c:strCache>
            </c:strRef>
          </c:cat>
          <c:val>
            <c:numRef>
              <c:f>Feuil1!$C$2:$C$6</c:f>
              <c:numCache>
                <c:formatCode>General</c:formatCode>
                <c:ptCount val="5"/>
              </c:numCache>
            </c:numRef>
          </c:val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Colonne2</c:v>
                </c:pt>
              </c:strCache>
            </c:strRef>
          </c:tx>
          <c:invertIfNegative val="0"/>
          <c:cat>
            <c:strRef>
              <c:f>Feuil1!$A$2:$A$6</c:f>
              <c:strCache>
                <c:ptCount val="5"/>
                <c:pt idx="0">
                  <c:v>K-means</c:v>
                </c:pt>
                <c:pt idx="1">
                  <c:v>Spectral</c:v>
                </c:pt>
                <c:pt idx="2">
                  <c:v>DBSCAN</c:v>
                </c:pt>
                <c:pt idx="3">
                  <c:v>Agglomerative</c:v>
                </c:pt>
                <c:pt idx="4">
                  <c:v>Affinity</c:v>
                </c:pt>
              </c:strCache>
            </c:strRef>
          </c:cat>
          <c:val>
            <c:numRef>
              <c:f>Feuil1!$D$2:$D$6</c:f>
              <c:numCache>
                <c:formatCode>General</c:formatCode>
                <c:ptCount val="5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9661056"/>
        <c:axId val="199662592"/>
      </c:barChart>
      <c:catAx>
        <c:axId val="199661056"/>
        <c:scaling>
          <c:orientation val="minMax"/>
        </c:scaling>
        <c:delete val="0"/>
        <c:axPos val="b"/>
        <c:majorTickMark val="out"/>
        <c:minorTickMark val="none"/>
        <c:tickLblPos val="nextTo"/>
        <c:crossAx val="199662592"/>
        <c:crosses val="autoZero"/>
        <c:auto val="1"/>
        <c:lblAlgn val="ctr"/>
        <c:lblOffset val="100"/>
        <c:noMultiLvlLbl val="0"/>
      </c:catAx>
      <c:valAx>
        <c:axId val="1996625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96610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7870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6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6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" name="Google Shape;63;p4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48"/>
          <p:cNvSpPr txBox="1">
            <a:spLocks noGrp="1"/>
          </p:cNvSpPr>
          <p:nvPr>
            <p:ph type="title" idx="2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title" idx="3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48"/>
          <p:cNvSpPr txBox="1">
            <a:spLocks noGrp="1"/>
          </p:cNvSpPr>
          <p:nvPr>
            <p:ph type="title" idx="5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4" name="Google Shape;74;p48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7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0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1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4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5" name="Google Shape;55;p4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django-architectur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mintle.com/scholarships-in-usa-fully-funded/?fbclid=IwAR3P-YBNQullQGvuYdVdo1PBZ-d0_QIJMgW8V4QeOg9F9DNGImBjzlok40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1964851" y="12074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fr-FR" sz="1050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  <a:t>Ministère de l’Enseignement supérieur et de la Recherche Scientifique</a:t>
            </a:r>
            <a:br>
              <a:rPr lang="fr-FR" sz="1050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fr-FR" sz="1050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  <a:t/>
            </a:r>
            <a:br>
              <a:rPr lang="fr-FR" sz="1050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fr-FR" sz="1050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  <a:t>Université de la Manouba</a:t>
            </a:r>
            <a:br>
              <a:rPr lang="fr-FR" sz="1050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fr-FR" sz="1050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  <a:t>École Nationale des Sciences de l’Informatique</a:t>
            </a:r>
            <a:br>
              <a:rPr lang="fr-FR" sz="1050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fr-FR" sz="1050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  <a:t/>
            </a:r>
            <a:br>
              <a:rPr lang="fr-FR" sz="1050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</a:br>
            <a:endParaRPr sz="1050">
              <a:solidFill>
                <a:srgbClr val="F2F2F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ctrTitle" idx="2"/>
          </p:nvPr>
        </p:nvSpPr>
        <p:spPr>
          <a:xfrm>
            <a:off x="214031" y="3987940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dk2"/>
                </a:solidFill>
              </a:rPr>
              <a:t>Réalisé</a:t>
            </a:r>
            <a:r>
              <a:rPr lang="fr-FR"/>
              <a:t> par 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"/>
          <p:cNvSpPr txBox="1">
            <a:spLocks noGrp="1"/>
          </p:cNvSpPr>
          <p:nvPr>
            <p:ph type="subTitle" idx="1"/>
          </p:nvPr>
        </p:nvSpPr>
        <p:spPr>
          <a:xfrm>
            <a:off x="488061" y="4330324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b="1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  <a:t>Idriss Ben Hmida</a:t>
            </a:r>
            <a:endParaRPr b="1">
              <a:solidFill>
                <a:srgbClr val="F2F2F2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b="1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  <a:t>Ghassene Tanabene</a:t>
            </a:r>
            <a:endParaRPr b="1">
              <a:solidFill>
                <a:srgbClr val="F2F2F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2" name="Google Shape;82;p1"/>
          <p:cNvSpPr txBox="1">
            <a:spLocks noGrp="1"/>
          </p:cNvSpPr>
          <p:nvPr>
            <p:ph type="ctrTitle" idx="3"/>
          </p:nvPr>
        </p:nvSpPr>
        <p:spPr>
          <a:xfrm>
            <a:off x="3085460" y="3963600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dk2"/>
                </a:solidFill>
              </a:rPr>
              <a:t>Superviseur ENSI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" name="Google Shape;83;p1"/>
          <p:cNvSpPr txBox="1">
            <a:spLocks noGrp="1"/>
          </p:cNvSpPr>
          <p:nvPr>
            <p:ph type="ctrTitle" idx="5"/>
          </p:nvPr>
        </p:nvSpPr>
        <p:spPr>
          <a:xfrm>
            <a:off x="6136500" y="3987940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Superviseur Entreprise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" name="Google Shape;84;p1"/>
          <p:cNvSpPr txBox="1">
            <a:spLocks noGrp="1"/>
          </p:cNvSpPr>
          <p:nvPr>
            <p:ph type="subTitle" idx="6"/>
          </p:nvPr>
        </p:nvSpPr>
        <p:spPr>
          <a:xfrm>
            <a:off x="6365249" y="4330324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b="1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  <a:t>Mr. Makrem Bekalti</a:t>
            </a:r>
            <a:endParaRPr b="1">
              <a:solidFill>
                <a:srgbClr val="F2F2F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85" name="Google Shape;85;p1"/>
          <p:cNvCxnSpPr/>
          <p:nvPr/>
        </p:nvCxnSpPr>
        <p:spPr>
          <a:xfrm rot="10800000">
            <a:off x="3873921" y="1370000"/>
            <a:ext cx="1249079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"/>
          <p:cNvSpPr txBox="1"/>
          <p:nvPr/>
        </p:nvSpPr>
        <p:spPr>
          <a:xfrm>
            <a:off x="1055060" y="1858449"/>
            <a:ext cx="6886800" cy="122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400" b="1" i="0" u="none" strike="noStrike" cap="none">
                <a:solidFill>
                  <a:schemeClr val="accent2"/>
                </a:solidFill>
                <a:latin typeface="Exo 2"/>
                <a:ea typeface="Exo 2"/>
                <a:cs typeface="Exo 2"/>
                <a:sym typeface="Exo 2"/>
              </a:rPr>
              <a:t>SYSTÈME DE RECOMMANDATION POUR LES UNIVERSITES ET LES PROGRAMMES</a:t>
            </a:r>
            <a:endParaRPr sz="2400" b="1" i="0" u="none" strike="noStrike" cap="none">
              <a:solidFill>
                <a:schemeClr val="accen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3447661" y="4346387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b="1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  <a:t>Dr. Ines Alaya</a:t>
            </a:r>
            <a:endParaRPr b="1">
              <a:solidFill>
                <a:srgbClr val="F2F2F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2473216" y="940365"/>
            <a:ext cx="4000889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400" b="1">
                <a:solidFill>
                  <a:srgbClr val="F2F2F2"/>
                </a:solidFill>
                <a:latin typeface="Exo 2"/>
                <a:ea typeface="Exo 2"/>
                <a:cs typeface="Exo 2"/>
                <a:sym typeface="Exo 2"/>
              </a:rPr>
              <a:t>Projet de Conception et de Développement</a:t>
            </a:r>
            <a:endParaRPr sz="1400" b="1">
              <a:solidFill>
                <a:srgbClr val="F2F2F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5901478" y="4145539"/>
            <a:ext cx="131611" cy="138768"/>
            <a:chOff x="4854075" y="2527625"/>
            <a:chExt cx="56000" cy="59050"/>
          </a:xfrm>
        </p:grpSpPr>
        <p:sp>
          <p:nvSpPr>
            <p:cNvPr id="90" name="Google Shape;90;p1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3068970" y="4145274"/>
            <a:ext cx="131611" cy="138768"/>
            <a:chOff x="4854075" y="2527625"/>
            <a:chExt cx="56000" cy="59050"/>
          </a:xfrm>
        </p:grpSpPr>
        <p:sp>
          <p:nvSpPr>
            <p:cNvPr id="93" name="Google Shape;93;p1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620899" y="4145539"/>
            <a:ext cx="131611" cy="138768"/>
            <a:chOff x="4854075" y="2527625"/>
            <a:chExt cx="56000" cy="59050"/>
          </a:xfrm>
        </p:grpSpPr>
        <p:sp>
          <p:nvSpPr>
            <p:cNvPr id="96" name="Google Shape;96;p1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2470" y="390855"/>
            <a:ext cx="689007" cy="85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7255" y="369080"/>
            <a:ext cx="738730" cy="92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5">
            <a:alphaModFix/>
          </a:blip>
          <a:srcRect t="14605" b="23034"/>
          <a:stretch/>
        </p:blipFill>
        <p:spPr>
          <a:xfrm>
            <a:off x="3824928" y="3368464"/>
            <a:ext cx="1347063" cy="4709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3347864" y="4831924"/>
            <a:ext cx="2636829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b="1">
                <a:latin typeface="Exo 2"/>
                <a:ea typeface="Exo 2"/>
                <a:cs typeface="Exo 2"/>
                <a:sym typeface="Exo 2"/>
              </a:rPr>
              <a:t>Année Universitaire :  2019/2020</a:t>
            </a:r>
            <a:endParaRPr b="1">
              <a:solidFill>
                <a:srgbClr val="F2F2F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10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" name="Google Shape;279;p10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0"/>
          <p:cNvCxnSpPr/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10"/>
          <p:cNvCxnSpPr/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10"/>
          <p:cNvSpPr txBox="1"/>
          <p:nvPr/>
        </p:nvSpPr>
        <p:spPr>
          <a:xfrm>
            <a:off x="3445746" y="2885725"/>
            <a:ext cx="2252509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Apprentissage automatique</a:t>
            </a:r>
            <a:endParaRPr sz="14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4" name="Google Shape;284;p10"/>
          <p:cNvSpPr txBox="1"/>
          <p:nvPr/>
        </p:nvSpPr>
        <p:spPr>
          <a:xfrm>
            <a:off x="3856651" y="143625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Apprentissage</a:t>
            </a:r>
            <a:endParaRPr sz="1400" b="1" i="0" u="none" strike="noStrike" cap="none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supervisé</a:t>
            </a:r>
            <a:endParaRPr/>
          </a:p>
        </p:txBody>
      </p:sp>
      <p:sp>
        <p:nvSpPr>
          <p:cNvPr id="285" name="Google Shape;285;p10"/>
          <p:cNvSpPr txBox="1"/>
          <p:nvPr/>
        </p:nvSpPr>
        <p:spPr>
          <a:xfrm>
            <a:off x="1660512" y="402907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Apprentissage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Non supervisé</a:t>
            </a:r>
            <a:endParaRPr/>
          </a:p>
        </p:txBody>
      </p:sp>
      <p:sp>
        <p:nvSpPr>
          <p:cNvPr id="286" name="Google Shape;286;p10"/>
          <p:cNvSpPr txBox="1"/>
          <p:nvPr/>
        </p:nvSpPr>
        <p:spPr>
          <a:xfrm>
            <a:off x="6075025" y="414644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Apprentissage</a:t>
            </a:r>
            <a:endParaRPr sz="1400" b="1" i="0" u="none" strike="noStrike" cap="none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par renforcement</a:t>
            </a:r>
            <a:endParaRPr/>
          </a:p>
        </p:txBody>
      </p:sp>
      <p:sp>
        <p:nvSpPr>
          <p:cNvPr id="287" name="Google Shape;287;p10"/>
          <p:cNvSpPr txBox="1"/>
          <p:nvPr/>
        </p:nvSpPr>
        <p:spPr>
          <a:xfrm>
            <a:off x="1954310" y="-159153"/>
            <a:ext cx="4372050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400" b="1" i="0" u="none" strike="noStrike" cap="none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II.  Etat de l’art (</a:t>
            </a:r>
            <a:r>
              <a:rPr lang="fr-FR" sz="2400" b="1" i="0" u="none" strike="noStrike" cap="none" dirty="0" smtClean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1/2)</a:t>
            </a:r>
            <a:endParaRPr sz="2400" b="1" i="0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8623436" y="41538"/>
            <a:ext cx="49579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0"/>
          <p:cNvSpPr txBox="1"/>
          <p:nvPr/>
        </p:nvSpPr>
        <p:spPr>
          <a:xfrm>
            <a:off x="8592059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9/28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"/>
          <p:cNvSpPr/>
          <p:nvPr/>
        </p:nvSpPr>
        <p:spPr>
          <a:xfrm>
            <a:off x="1536687" y="28544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5922625" y="28544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2955725" y="175320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11"/>
          <p:cNvCxnSpPr/>
          <p:nvPr/>
        </p:nvCxnSpPr>
        <p:spPr>
          <a:xfrm rot="5400000">
            <a:off x="2284575" y="218332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" name="Google Shape;298;p11"/>
          <p:cNvCxnSpPr/>
          <p:nvPr/>
        </p:nvCxnSpPr>
        <p:spPr>
          <a:xfrm>
            <a:off x="6087925" y="222112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" name="Google Shape;299;p11"/>
          <p:cNvSpPr txBox="1"/>
          <p:nvPr/>
        </p:nvSpPr>
        <p:spPr>
          <a:xfrm>
            <a:off x="3321921" y="2161825"/>
            <a:ext cx="2450229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Apprentissage automatique non supervisé</a:t>
            </a:r>
            <a:endParaRPr sz="14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1536687" y="332729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Regroupement des données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(Clustering)</a:t>
            </a:r>
            <a:endParaRPr sz="1400" b="1" i="0" u="none" strike="noStrike" cap="none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5950375" y="321299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Association des données</a:t>
            </a:r>
            <a:endParaRPr/>
          </a:p>
        </p:txBody>
      </p:sp>
      <p:sp>
        <p:nvSpPr>
          <p:cNvPr id="302" name="Google Shape;302;p11"/>
          <p:cNvSpPr txBox="1"/>
          <p:nvPr/>
        </p:nvSpPr>
        <p:spPr>
          <a:xfrm>
            <a:off x="1954310" y="-159153"/>
            <a:ext cx="4372050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400" b="1" i="0" u="none" strike="noStrike" cap="none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II.  Etat de l’art (</a:t>
            </a:r>
            <a:r>
              <a:rPr lang="fr-FR" sz="2400" b="1" i="0" u="none" strike="noStrike" cap="none" dirty="0" smtClean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2/2)</a:t>
            </a:r>
            <a:endParaRPr sz="2400" b="1" i="0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3" name="Google Shape;303;p11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1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10/28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/>
          </p:nvPr>
        </p:nvSpPr>
        <p:spPr>
          <a:xfrm flipH="1">
            <a:off x="2771800" y="2427734"/>
            <a:ext cx="6288717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/>
              <a:t>III.  Analyse et spécification des besoins</a:t>
            </a:r>
            <a:endParaRPr/>
          </a:p>
        </p:txBody>
      </p:sp>
      <p:cxnSp>
        <p:nvCxnSpPr>
          <p:cNvPr id="352" name="Google Shape;352;p13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3" name="Google Shape;353;p13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3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11/28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Google Shape;359;p14"/>
          <p:cNvCxnSpPr/>
          <p:nvPr/>
        </p:nvCxnSpPr>
        <p:spPr>
          <a:xfrm rot="10800000">
            <a:off x="7697530" y="3505528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p14"/>
          <p:cNvCxnSpPr/>
          <p:nvPr/>
        </p:nvCxnSpPr>
        <p:spPr>
          <a:xfrm rot="10800000">
            <a:off x="-48642" y="2704203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1" name="Google Shape;361;p14"/>
          <p:cNvSpPr/>
          <p:nvPr/>
        </p:nvSpPr>
        <p:spPr>
          <a:xfrm rot="-5400000" flipH="1">
            <a:off x="5373912" y="2351808"/>
            <a:ext cx="2026892" cy="26289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4"/>
          <p:cNvSpPr txBox="1">
            <a:spLocks noGrp="1"/>
          </p:cNvSpPr>
          <p:nvPr>
            <p:ph type="ctrTitle"/>
          </p:nvPr>
        </p:nvSpPr>
        <p:spPr>
          <a:xfrm>
            <a:off x="467544" y="-30634"/>
            <a:ext cx="802838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sz="2800" dirty="0"/>
              <a:t>III. Analyse et spécification des besoins  (</a:t>
            </a:r>
            <a:r>
              <a:rPr lang="fr-FR" sz="2800" dirty="0" smtClean="0"/>
              <a:t>1/4)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363" name="Google Shape;363;p14"/>
          <p:cNvSpPr/>
          <p:nvPr/>
        </p:nvSpPr>
        <p:spPr>
          <a:xfrm rot="5400000">
            <a:off x="1741701" y="1614027"/>
            <a:ext cx="2011698" cy="2631000"/>
          </a:xfrm>
          <a:prstGeom prst="snip1Rect">
            <a:avLst>
              <a:gd name="adj" fmla="val 16667"/>
            </a:avLst>
          </a:prstGeom>
          <a:solidFill>
            <a:srgbClr val="AAFFEE">
              <a:alpha val="2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4"/>
          <p:cNvSpPr txBox="1">
            <a:spLocks noGrp="1"/>
          </p:cNvSpPr>
          <p:nvPr>
            <p:ph type="ctrTitle" idx="2"/>
          </p:nvPr>
        </p:nvSpPr>
        <p:spPr>
          <a:xfrm>
            <a:off x="1547664" y="2211710"/>
            <a:ext cx="2049988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 sz="1800"/>
              <a:t>L’utilisateur de l’application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65" name="Google Shape;365;p14"/>
          <p:cNvSpPr txBox="1">
            <a:spLocks noGrp="1"/>
          </p:cNvSpPr>
          <p:nvPr>
            <p:ph type="ctrTitle" idx="3"/>
          </p:nvPr>
        </p:nvSpPr>
        <p:spPr>
          <a:xfrm>
            <a:off x="5220072" y="2931790"/>
            <a:ext cx="2122171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 sz="1800"/>
              <a:t>L’administrateur de l’application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66" name="Google Shape;366;p14"/>
          <p:cNvSpPr txBox="1"/>
          <p:nvPr/>
        </p:nvSpPr>
        <p:spPr>
          <a:xfrm>
            <a:off x="827584" y="874514"/>
            <a:ext cx="3199082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Les acteurs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7" name="Google Shape;367;p14"/>
          <p:cNvSpPr txBox="1"/>
          <p:nvPr/>
        </p:nvSpPr>
        <p:spPr>
          <a:xfrm>
            <a:off x="1415830" y="2652810"/>
            <a:ext cx="2647219" cy="11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C’est l’étudiant de la plate-forme « Edutest » qui cherche une aide financière à l’étranger.</a:t>
            </a:r>
            <a:endParaRPr/>
          </a:p>
        </p:txBody>
      </p:sp>
      <p:sp>
        <p:nvSpPr>
          <p:cNvPr id="368" name="Google Shape;368;p14"/>
          <p:cNvSpPr txBox="1"/>
          <p:nvPr/>
        </p:nvSpPr>
        <p:spPr>
          <a:xfrm>
            <a:off x="5220072" y="3363838"/>
            <a:ext cx="2408236" cy="11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C’est la personne qui va contrôler la plate-forme « Edutest ».</a:t>
            </a: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1280224" y="1051217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6AB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4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4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12/28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/>
          <p:nvPr/>
        </p:nvSpPr>
        <p:spPr>
          <a:xfrm>
            <a:off x="461950" y="-20538"/>
            <a:ext cx="807049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u="none" strike="noStrike" cap="none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III. Analyse et spécification des besoins  (</a:t>
            </a:r>
            <a:r>
              <a:rPr lang="fr-FR" sz="2800" b="1" i="0" u="none" strike="noStrike" cap="none" dirty="0" smtClean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2/</a:t>
            </a:r>
            <a:r>
              <a:rPr lang="fr-FR" sz="28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r>
              <a:rPr lang="fr-FR" sz="2800" b="1" i="0" u="none" strike="noStrike" cap="none" dirty="0" smtClean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sz="2800" b="1" i="0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77" name="Google Shape;377;p15"/>
          <p:cNvCxnSpPr/>
          <p:nvPr/>
        </p:nvCxnSpPr>
        <p:spPr>
          <a:xfrm rot="10800000">
            <a:off x="2920802" y="2872791"/>
            <a:ext cx="1241400" cy="7629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8" name="Google Shape;378;p15"/>
          <p:cNvGrpSpPr/>
          <p:nvPr/>
        </p:nvGrpSpPr>
        <p:grpSpPr>
          <a:xfrm>
            <a:off x="4340614" y="3359184"/>
            <a:ext cx="509388" cy="508710"/>
            <a:chOff x="3514800" y="5145975"/>
            <a:chExt cx="233525" cy="233225"/>
          </a:xfrm>
        </p:grpSpPr>
        <p:sp>
          <p:nvSpPr>
            <p:cNvPr id="379" name="Google Shape;379;p15"/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15"/>
          <p:cNvSpPr txBox="1"/>
          <p:nvPr/>
        </p:nvSpPr>
        <p:spPr>
          <a:xfrm>
            <a:off x="472599" y="2517501"/>
            <a:ext cx="2408236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Chercher des bourses d’études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393" name="Google Shape;393;p15"/>
          <p:cNvGrpSpPr/>
          <p:nvPr/>
        </p:nvGrpSpPr>
        <p:grpSpPr>
          <a:xfrm>
            <a:off x="251519" y="2643758"/>
            <a:ext cx="208799" cy="220153"/>
            <a:chOff x="4854075" y="2527625"/>
            <a:chExt cx="56000" cy="59050"/>
          </a:xfrm>
        </p:grpSpPr>
        <p:sp>
          <p:nvSpPr>
            <p:cNvPr id="394" name="Google Shape;394;p15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15"/>
          <p:cNvSpPr txBox="1"/>
          <p:nvPr/>
        </p:nvSpPr>
        <p:spPr>
          <a:xfrm>
            <a:off x="395536" y="733988"/>
            <a:ext cx="3847154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Les besoins fonctionnels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97" name="Google Shape;397;p15"/>
          <p:cNvCxnSpPr/>
          <p:nvPr/>
        </p:nvCxnSpPr>
        <p:spPr>
          <a:xfrm flipH="1">
            <a:off x="4937234" y="3287177"/>
            <a:ext cx="1251300" cy="3600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8" name="Google Shape;398;p15"/>
          <p:cNvSpPr txBox="1"/>
          <p:nvPr/>
        </p:nvSpPr>
        <p:spPr>
          <a:xfrm>
            <a:off x="6631141" y="2931790"/>
            <a:ext cx="2045315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Gérer les jeux des données des bourses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399" name="Google Shape;399;p15"/>
          <p:cNvGrpSpPr/>
          <p:nvPr/>
        </p:nvGrpSpPr>
        <p:grpSpPr>
          <a:xfrm>
            <a:off x="6372200" y="3071677"/>
            <a:ext cx="208799" cy="220153"/>
            <a:chOff x="4854075" y="2527625"/>
            <a:chExt cx="56000" cy="59050"/>
          </a:xfrm>
        </p:grpSpPr>
        <p:sp>
          <p:nvSpPr>
            <p:cNvPr id="400" name="Google Shape;400;p15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2" name="Google Shape;402;p15"/>
          <p:cNvCxnSpPr/>
          <p:nvPr/>
        </p:nvCxnSpPr>
        <p:spPr>
          <a:xfrm rot="10800000">
            <a:off x="4950435" y="3651912"/>
            <a:ext cx="1238100" cy="360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" name="Google Shape;403;p15"/>
          <p:cNvCxnSpPr/>
          <p:nvPr/>
        </p:nvCxnSpPr>
        <p:spPr>
          <a:xfrm flipH="1">
            <a:off x="2920806" y="3635688"/>
            <a:ext cx="12414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5"/>
          <p:cNvSpPr txBox="1"/>
          <p:nvPr/>
        </p:nvSpPr>
        <p:spPr>
          <a:xfrm>
            <a:off x="827584" y="3399356"/>
            <a:ext cx="2045315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Consulter la recommandation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05" name="Google Shape;405;p15"/>
          <p:cNvGrpSpPr/>
          <p:nvPr/>
        </p:nvGrpSpPr>
        <p:grpSpPr>
          <a:xfrm>
            <a:off x="863900" y="3525613"/>
            <a:ext cx="208799" cy="220153"/>
            <a:chOff x="4854075" y="2527625"/>
            <a:chExt cx="56000" cy="59050"/>
          </a:xfrm>
        </p:grpSpPr>
        <p:sp>
          <p:nvSpPr>
            <p:cNvPr id="406" name="Google Shape;406;p15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15"/>
          <p:cNvSpPr txBox="1"/>
          <p:nvPr/>
        </p:nvSpPr>
        <p:spPr>
          <a:xfrm>
            <a:off x="6516216" y="3773268"/>
            <a:ext cx="2448272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Gérer les utilisateurs de l’application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09" name="Google Shape;409;p15"/>
          <p:cNvGrpSpPr/>
          <p:nvPr/>
        </p:nvGrpSpPr>
        <p:grpSpPr>
          <a:xfrm>
            <a:off x="6372200" y="3863765"/>
            <a:ext cx="208799" cy="220153"/>
            <a:chOff x="4854075" y="2527625"/>
            <a:chExt cx="56000" cy="59050"/>
          </a:xfrm>
        </p:grpSpPr>
        <p:sp>
          <p:nvSpPr>
            <p:cNvPr id="410" name="Google Shape;410;p15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15"/>
          <p:cNvSpPr txBox="1"/>
          <p:nvPr/>
        </p:nvSpPr>
        <p:spPr>
          <a:xfrm>
            <a:off x="971600" y="4173685"/>
            <a:ext cx="2045315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Créer compte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13" name="Google Shape;413;p15"/>
          <p:cNvGrpSpPr/>
          <p:nvPr/>
        </p:nvGrpSpPr>
        <p:grpSpPr>
          <a:xfrm>
            <a:off x="1000691" y="4295813"/>
            <a:ext cx="208799" cy="220153"/>
            <a:chOff x="4854075" y="2527625"/>
            <a:chExt cx="56000" cy="59050"/>
          </a:xfrm>
        </p:grpSpPr>
        <p:sp>
          <p:nvSpPr>
            <p:cNvPr id="414" name="Google Shape;414;p15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6" name="Google Shape;416;p15"/>
          <p:cNvCxnSpPr/>
          <p:nvPr/>
        </p:nvCxnSpPr>
        <p:spPr>
          <a:xfrm flipH="1">
            <a:off x="2915702" y="3635688"/>
            <a:ext cx="1246500" cy="7698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7" name="Google Shape;417;p15"/>
          <p:cNvSpPr txBox="1"/>
          <p:nvPr/>
        </p:nvSpPr>
        <p:spPr>
          <a:xfrm>
            <a:off x="-67242" y="1851670"/>
            <a:ext cx="3847154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Utilisateur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18" name="Google Shape;418;p15"/>
          <p:cNvSpPr txBox="1"/>
          <p:nvPr/>
        </p:nvSpPr>
        <p:spPr>
          <a:xfrm>
            <a:off x="5724128" y="1995686"/>
            <a:ext cx="3847154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Administrateur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19" name="Google Shape;419;p15"/>
          <p:cNvSpPr/>
          <p:nvPr/>
        </p:nvSpPr>
        <p:spPr>
          <a:xfrm>
            <a:off x="251520" y="907201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6AB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5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13/28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"/>
          <p:cNvSpPr txBox="1">
            <a:spLocks noGrp="1"/>
          </p:cNvSpPr>
          <p:nvPr>
            <p:ph type="ctrTitle"/>
          </p:nvPr>
        </p:nvSpPr>
        <p:spPr>
          <a:xfrm>
            <a:off x="546778" y="51470"/>
            <a:ext cx="827369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sz="2800" dirty="0"/>
              <a:t>III. Analyse et spécification des besoins  (</a:t>
            </a:r>
            <a:r>
              <a:rPr lang="fr-FR" sz="2800" dirty="0" smtClean="0"/>
              <a:t>3/4)</a:t>
            </a:r>
            <a:endParaRPr sz="2800" dirty="0">
              <a:solidFill>
                <a:schemeClr val="dk2"/>
              </a:solidFill>
            </a:endParaRPr>
          </a:p>
        </p:txBody>
      </p:sp>
      <p:cxnSp>
        <p:nvCxnSpPr>
          <p:cNvPr id="427" name="Google Shape;427;p16"/>
          <p:cNvCxnSpPr/>
          <p:nvPr/>
        </p:nvCxnSpPr>
        <p:spPr>
          <a:xfrm rot="10800000">
            <a:off x="2993018" y="2855014"/>
            <a:ext cx="1251300" cy="3495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8" name="Google Shape;428;p16"/>
          <p:cNvSpPr txBox="1"/>
          <p:nvPr/>
        </p:nvSpPr>
        <p:spPr>
          <a:xfrm>
            <a:off x="3640950" y="2063040"/>
            <a:ext cx="2045315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Performance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29" name="Google Shape;429;p16"/>
          <p:cNvGrpSpPr/>
          <p:nvPr/>
        </p:nvGrpSpPr>
        <p:grpSpPr>
          <a:xfrm>
            <a:off x="3670041" y="2185168"/>
            <a:ext cx="208799" cy="220153"/>
            <a:chOff x="4854075" y="2527625"/>
            <a:chExt cx="56000" cy="59050"/>
          </a:xfrm>
        </p:grpSpPr>
        <p:sp>
          <p:nvSpPr>
            <p:cNvPr id="430" name="Google Shape;430;p1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16"/>
          <p:cNvGrpSpPr/>
          <p:nvPr/>
        </p:nvGrpSpPr>
        <p:grpSpPr>
          <a:xfrm>
            <a:off x="4412622" y="2927136"/>
            <a:ext cx="509388" cy="508710"/>
            <a:chOff x="3514800" y="5145975"/>
            <a:chExt cx="233525" cy="233225"/>
          </a:xfrm>
        </p:grpSpPr>
        <p:sp>
          <p:nvSpPr>
            <p:cNvPr id="433" name="Google Shape;433;p16"/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p16"/>
          <p:cNvSpPr txBox="1"/>
          <p:nvPr/>
        </p:nvSpPr>
        <p:spPr>
          <a:xfrm>
            <a:off x="544607" y="2499742"/>
            <a:ext cx="2408236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Facilité d’utilisation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47" name="Google Shape;447;p16"/>
          <p:cNvGrpSpPr/>
          <p:nvPr/>
        </p:nvGrpSpPr>
        <p:grpSpPr>
          <a:xfrm>
            <a:off x="323528" y="2607821"/>
            <a:ext cx="208799" cy="220153"/>
            <a:chOff x="4854075" y="2527625"/>
            <a:chExt cx="56000" cy="59050"/>
          </a:xfrm>
        </p:grpSpPr>
        <p:sp>
          <p:nvSpPr>
            <p:cNvPr id="448" name="Google Shape;448;p1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0" name="Google Shape;450;p16"/>
          <p:cNvCxnSpPr/>
          <p:nvPr/>
        </p:nvCxnSpPr>
        <p:spPr>
          <a:xfrm rot="-5400000" flipH="1">
            <a:off x="4468912" y="2674378"/>
            <a:ext cx="360900" cy="600"/>
          </a:xfrm>
          <a:prstGeom prst="curvedConnector3">
            <a:avLst>
              <a:gd name="adj1" fmla="val 3965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1" name="Google Shape;451;p16"/>
          <p:cNvSpPr txBox="1"/>
          <p:nvPr/>
        </p:nvSpPr>
        <p:spPr>
          <a:xfrm>
            <a:off x="683568" y="915566"/>
            <a:ext cx="4119824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Les besoins non fonctionnels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52" name="Google Shape;452;p16"/>
          <p:cNvCxnSpPr/>
          <p:nvPr/>
        </p:nvCxnSpPr>
        <p:spPr>
          <a:xfrm flipH="1">
            <a:off x="5009242" y="2855129"/>
            <a:ext cx="1251300" cy="3600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3" name="Google Shape;453;p16"/>
          <p:cNvSpPr txBox="1"/>
          <p:nvPr/>
        </p:nvSpPr>
        <p:spPr>
          <a:xfrm>
            <a:off x="6487125" y="2499742"/>
            <a:ext cx="2045315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Maintenabilité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54" name="Google Shape;454;p16"/>
          <p:cNvGrpSpPr/>
          <p:nvPr/>
        </p:nvGrpSpPr>
        <p:grpSpPr>
          <a:xfrm>
            <a:off x="6444208" y="2639629"/>
            <a:ext cx="208799" cy="220153"/>
            <a:chOff x="4854075" y="2527625"/>
            <a:chExt cx="56000" cy="59050"/>
          </a:xfrm>
        </p:grpSpPr>
        <p:sp>
          <p:nvSpPr>
            <p:cNvPr id="455" name="Google Shape;455;p1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7" name="Google Shape;457;p16"/>
          <p:cNvCxnSpPr/>
          <p:nvPr/>
        </p:nvCxnSpPr>
        <p:spPr>
          <a:xfrm rot="10800000">
            <a:off x="5022443" y="3219864"/>
            <a:ext cx="1238100" cy="360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8" name="Google Shape;458;p16"/>
          <p:cNvCxnSpPr/>
          <p:nvPr/>
        </p:nvCxnSpPr>
        <p:spPr>
          <a:xfrm flipH="1">
            <a:off x="2992764" y="3209167"/>
            <a:ext cx="1246500" cy="3708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9" name="Google Shape;459;p16"/>
          <p:cNvSpPr txBox="1"/>
          <p:nvPr/>
        </p:nvSpPr>
        <p:spPr>
          <a:xfrm>
            <a:off x="6516216" y="3413228"/>
            <a:ext cx="2045315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Mise à jour des jeux de données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60" name="Google Shape;460;p16"/>
          <p:cNvGrpSpPr/>
          <p:nvPr/>
        </p:nvGrpSpPr>
        <p:grpSpPr>
          <a:xfrm>
            <a:off x="6444208" y="3507854"/>
            <a:ext cx="208799" cy="220153"/>
            <a:chOff x="4854075" y="2527625"/>
            <a:chExt cx="56000" cy="59050"/>
          </a:xfrm>
        </p:grpSpPr>
        <p:sp>
          <p:nvSpPr>
            <p:cNvPr id="461" name="Google Shape;461;p1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16"/>
          <p:cNvSpPr txBox="1"/>
          <p:nvPr/>
        </p:nvSpPr>
        <p:spPr>
          <a:xfrm>
            <a:off x="616615" y="3323638"/>
            <a:ext cx="2408236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Confidentialité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64" name="Google Shape;464;p16"/>
          <p:cNvGrpSpPr/>
          <p:nvPr/>
        </p:nvGrpSpPr>
        <p:grpSpPr>
          <a:xfrm>
            <a:off x="762800" y="3431717"/>
            <a:ext cx="208799" cy="220153"/>
            <a:chOff x="4854075" y="2527625"/>
            <a:chExt cx="56000" cy="59050"/>
          </a:xfrm>
        </p:grpSpPr>
        <p:sp>
          <p:nvSpPr>
            <p:cNvPr id="465" name="Google Shape;465;p1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16"/>
          <p:cNvSpPr/>
          <p:nvPr/>
        </p:nvSpPr>
        <p:spPr>
          <a:xfrm>
            <a:off x="395536" y="1059582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6AB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6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6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14/28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7" descr="C:\Users\assus\Desktop\presentation\UseCaseDiagram1.jpg"/>
          <p:cNvPicPr preferRelativeResize="0"/>
          <p:nvPr/>
        </p:nvPicPr>
        <p:blipFill rotWithShape="1">
          <a:blip r:embed="rId3">
            <a:alphaModFix/>
          </a:blip>
          <a:srcRect r="2296" b="2938"/>
          <a:stretch/>
        </p:blipFill>
        <p:spPr>
          <a:xfrm>
            <a:off x="2987824" y="699542"/>
            <a:ext cx="5976664" cy="439164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7"/>
          <p:cNvSpPr txBox="1"/>
          <p:nvPr/>
        </p:nvSpPr>
        <p:spPr>
          <a:xfrm>
            <a:off x="467544" y="-20538"/>
            <a:ext cx="7848872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800" b="1" i="0" u="none" strike="noStrike" cap="none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III. Analyse et spécification des besoins (</a:t>
            </a:r>
            <a:r>
              <a:rPr lang="fr-FR" sz="2800" b="1" i="0" u="none" strike="noStrike" cap="none" dirty="0" smtClean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4/</a:t>
            </a:r>
            <a:r>
              <a:rPr lang="fr-FR" sz="28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r>
              <a:rPr lang="fr-FR" sz="2800" b="1" i="0" u="none" strike="noStrike" cap="none" dirty="0" smtClean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sz="2800" b="1" i="0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76" name="Google Shape;476;p17"/>
          <p:cNvSpPr txBox="1"/>
          <p:nvPr/>
        </p:nvSpPr>
        <p:spPr>
          <a:xfrm>
            <a:off x="-180528" y="1322841"/>
            <a:ext cx="3847154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Diagramme de cas d’utilisation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77" name="Google Shape;477;p17"/>
          <p:cNvSpPr/>
          <p:nvPr/>
        </p:nvSpPr>
        <p:spPr>
          <a:xfrm>
            <a:off x="107504" y="1483265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6AB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7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7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15/28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"/>
          <p:cNvSpPr txBox="1">
            <a:spLocks noGrp="1"/>
          </p:cNvSpPr>
          <p:nvPr>
            <p:ph type="ctrTitle"/>
          </p:nvPr>
        </p:nvSpPr>
        <p:spPr>
          <a:xfrm flipH="1">
            <a:off x="70556" y="293179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>
                <a:solidFill>
                  <a:schemeClr val="dk2"/>
                </a:solidFill>
              </a:rPr>
              <a:t>IV.  Conception de</a:t>
            </a:r>
            <a:br>
              <a:rPr lang="fr-FR">
                <a:solidFill>
                  <a:schemeClr val="dk2"/>
                </a:solidFill>
              </a:rPr>
            </a:br>
            <a:r>
              <a:rPr lang="fr-FR"/>
              <a:t>	  </a:t>
            </a:r>
            <a:r>
              <a:rPr lang="fr-FR">
                <a:solidFill>
                  <a:schemeClr val="dk2"/>
                </a:solidFill>
              </a:rPr>
              <a:t>la solution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95" name="Google Shape;495;p2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20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0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16/28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/>
          <p:nvPr/>
        </p:nvSpPr>
        <p:spPr>
          <a:xfrm>
            <a:off x="755576" y="51470"/>
            <a:ext cx="7992888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IV.  </a:t>
            </a:r>
            <a:r>
              <a:rPr lang="fr-FR"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Conception</a:t>
            </a: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 de la solution (1/</a:t>
            </a:r>
            <a:r>
              <a:rPr lang="fr-FR" sz="3200" b="1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sz="28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03" name="Google Shape;503;p21"/>
          <p:cNvSpPr txBox="1"/>
          <p:nvPr/>
        </p:nvSpPr>
        <p:spPr>
          <a:xfrm>
            <a:off x="499205" y="730498"/>
            <a:ext cx="9041347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Conception générale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04" name="Google Shape;504;p21"/>
          <p:cNvPicPr preferRelativeResize="0"/>
          <p:nvPr/>
        </p:nvPicPr>
        <p:blipFill rotWithShape="1">
          <a:blip r:embed="rId3">
            <a:alphaModFix/>
          </a:blip>
          <a:srcRect r="2975" b="11524"/>
          <a:stretch/>
        </p:blipFill>
        <p:spPr>
          <a:xfrm>
            <a:off x="1766986" y="2262204"/>
            <a:ext cx="5728979" cy="190101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1"/>
          <p:cNvSpPr/>
          <p:nvPr/>
        </p:nvSpPr>
        <p:spPr>
          <a:xfrm>
            <a:off x="251520" y="915566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6AB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1"/>
          <p:cNvSpPr txBox="1"/>
          <p:nvPr/>
        </p:nvSpPr>
        <p:spPr>
          <a:xfrm>
            <a:off x="2195736" y="1588452"/>
            <a:ext cx="5224923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000" b="1" i="0" u="none" strike="noStrike" cap="none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Conception de l’architecture physique</a:t>
            </a:r>
            <a:endParaRPr sz="20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07" name="Google Shape;507;p21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1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17/28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2"/>
          <p:cNvSpPr txBox="1"/>
          <p:nvPr/>
        </p:nvSpPr>
        <p:spPr>
          <a:xfrm>
            <a:off x="755576" y="51470"/>
            <a:ext cx="7992888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IV.  </a:t>
            </a:r>
            <a:r>
              <a:rPr lang="fr-FR"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Conception</a:t>
            </a: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 de la solution (2/</a:t>
            </a:r>
            <a:r>
              <a:rPr lang="fr-FR" sz="3200" b="1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sz="28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4" name="Google Shape;514;p22"/>
          <p:cNvSpPr txBox="1"/>
          <p:nvPr/>
        </p:nvSpPr>
        <p:spPr>
          <a:xfrm>
            <a:off x="499205" y="730498"/>
            <a:ext cx="9041347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Conception générale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5" name="Google Shape;515;p22"/>
          <p:cNvSpPr/>
          <p:nvPr/>
        </p:nvSpPr>
        <p:spPr>
          <a:xfrm>
            <a:off x="241382" y="907201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6AB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2304256" y="4731990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1" i="0" u="sng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https://data-flair.training/blogs/django-architecture/</a:t>
            </a:r>
            <a:endParaRPr sz="800" b="1" i="0" u="none" strike="noStrike" cap="non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7" name="Google Shape;517;p22"/>
          <p:cNvSpPr txBox="1"/>
          <p:nvPr/>
        </p:nvSpPr>
        <p:spPr>
          <a:xfrm>
            <a:off x="2019757" y="1347614"/>
            <a:ext cx="5000515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0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Conception de l’architecture logique</a:t>
            </a:r>
            <a:endParaRPr sz="20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2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18/28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20" name="Google Shape;520;p22" descr="D:\ENSI\2 ème année\PCD\Screen Shots\Django-MV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7624" y="1853952"/>
            <a:ext cx="6768752" cy="276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ctrTitle"/>
          </p:nvPr>
        </p:nvSpPr>
        <p:spPr>
          <a:xfrm>
            <a:off x="-237400" y="107225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>
                <a:solidFill>
                  <a:srgbClr val="96B2DB"/>
                </a:solidFill>
              </a:rPr>
              <a:t>PLAN</a:t>
            </a:r>
            <a:endParaRPr>
              <a:solidFill>
                <a:srgbClr val="96B2DB"/>
              </a:solidFill>
            </a:endParaRPr>
          </a:p>
        </p:txBody>
      </p:sp>
      <p:sp>
        <p:nvSpPr>
          <p:cNvPr id="107" name="Google Shape;107;p2"/>
          <p:cNvSpPr txBox="1">
            <a:spLocks noGrp="1"/>
          </p:cNvSpPr>
          <p:nvPr>
            <p:ph type="ctrTitle" idx="2"/>
          </p:nvPr>
        </p:nvSpPr>
        <p:spPr>
          <a:xfrm>
            <a:off x="3658146" y="-779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Introduction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ctrTitle" idx="9"/>
          </p:nvPr>
        </p:nvSpPr>
        <p:spPr>
          <a:xfrm>
            <a:off x="4436342" y="330974"/>
            <a:ext cx="26070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Présentation générale </a:t>
            </a:r>
            <a:br>
              <a:rPr lang="fr-FR"/>
            </a:br>
            <a:r>
              <a:rPr lang="fr-FR"/>
              <a:t>et étude de l’existant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title" idx="5"/>
          </p:nvPr>
        </p:nvSpPr>
        <p:spPr>
          <a:xfrm>
            <a:off x="3012084" y="1512107"/>
            <a:ext cx="11076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>
                <a:solidFill>
                  <a:schemeClr val="dk2"/>
                </a:solidFill>
              </a:rPr>
              <a:t>II.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" name="Google Shape;110;p2"/>
          <p:cNvSpPr txBox="1">
            <a:spLocks noGrp="1"/>
          </p:cNvSpPr>
          <p:nvPr>
            <p:ph type="title" idx="4"/>
          </p:nvPr>
        </p:nvSpPr>
        <p:spPr>
          <a:xfrm>
            <a:off x="2886766" y="664787"/>
            <a:ext cx="11076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/>
              <a:t>I.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11" name="Google Shape;111;p2"/>
          <p:cNvCxnSpPr/>
          <p:nvPr/>
        </p:nvCxnSpPr>
        <p:spPr>
          <a:xfrm flipH="1">
            <a:off x="3274125" y="0"/>
            <a:ext cx="23100" cy="39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>
            <a:spLocks noGrp="1"/>
          </p:cNvSpPr>
          <p:nvPr>
            <p:ph type="title" idx="6"/>
          </p:nvPr>
        </p:nvSpPr>
        <p:spPr>
          <a:xfrm>
            <a:off x="3563058" y="3203901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/>
              <a:t>IV.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" name="Google Shape;113;p2"/>
          <p:cNvSpPr txBox="1">
            <a:spLocks noGrp="1"/>
          </p:cNvSpPr>
          <p:nvPr>
            <p:ph type="title" idx="7"/>
          </p:nvPr>
        </p:nvSpPr>
        <p:spPr>
          <a:xfrm>
            <a:off x="3563058" y="4004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/>
              <a:t>V.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" name="Google Shape;114;p2"/>
          <p:cNvSpPr txBox="1">
            <a:spLocks noGrp="1"/>
          </p:cNvSpPr>
          <p:nvPr>
            <p:ph type="ctrTitle" idx="14"/>
          </p:nvPr>
        </p:nvSpPr>
        <p:spPr>
          <a:xfrm>
            <a:off x="4473542" y="1528615"/>
            <a:ext cx="19743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Etat de l’art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" name="Google Shape;115;p2"/>
          <p:cNvSpPr txBox="1">
            <a:spLocks noGrp="1"/>
          </p:cNvSpPr>
          <p:nvPr>
            <p:ph type="ctrTitle" idx="16"/>
          </p:nvPr>
        </p:nvSpPr>
        <p:spPr>
          <a:xfrm>
            <a:off x="4446958" y="327265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Conception de la solution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ctrTitle" idx="18"/>
          </p:nvPr>
        </p:nvSpPr>
        <p:spPr>
          <a:xfrm>
            <a:off x="4446958" y="400434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Réalisation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ctrTitle" idx="20"/>
          </p:nvPr>
        </p:nvSpPr>
        <p:spPr>
          <a:xfrm>
            <a:off x="4473544" y="4551275"/>
            <a:ext cx="357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chemeClr val="dk2"/>
                </a:solidFill>
              </a:rPr>
              <a:t>Conclusion et perspectives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2"/>
          <p:cNvSpPr txBox="1">
            <a:spLocks noGrp="1"/>
          </p:cNvSpPr>
          <p:nvPr>
            <p:ph type="title" idx="5"/>
          </p:nvPr>
        </p:nvSpPr>
        <p:spPr>
          <a:xfrm>
            <a:off x="3120075" y="2377706"/>
            <a:ext cx="11076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>
                <a:solidFill>
                  <a:schemeClr val="dk2"/>
                </a:solidFill>
              </a:rPr>
              <a:t>III.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4446958" y="2392377"/>
            <a:ext cx="25038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Analyse et spécifications des besoins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8623436" y="41538"/>
            <a:ext cx="49579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8592059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1/28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"/>
          <p:cNvSpPr txBox="1"/>
          <p:nvPr/>
        </p:nvSpPr>
        <p:spPr>
          <a:xfrm>
            <a:off x="755576" y="51470"/>
            <a:ext cx="7992888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IV.  </a:t>
            </a:r>
            <a:r>
              <a:rPr lang="fr-FR"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Conception</a:t>
            </a: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 de la solution (3/</a:t>
            </a:r>
            <a:r>
              <a:rPr lang="fr-FR" sz="3200" b="1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sz="28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6" name="Google Shape;526;p23"/>
          <p:cNvSpPr txBox="1"/>
          <p:nvPr/>
        </p:nvSpPr>
        <p:spPr>
          <a:xfrm>
            <a:off x="395536" y="730498"/>
            <a:ext cx="1872208" cy="104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Conception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détaillée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27" name="Google Shape;527;p23"/>
          <p:cNvPicPr preferRelativeResize="0"/>
          <p:nvPr/>
        </p:nvPicPr>
        <p:blipFill rotWithShape="1">
          <a:blip r:embed="rId3">
            <a:alphaModFix/>
          </a:blip>
          <a:srcRect r="3929" b="4606"/>
          <a:stretch/>
        </p:blipFill>
        <p:spPr>
          <a:xfrm>
            <a:off x="2123728" y="670311"/>
            <a:ext cx="6552728" cy="43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3"/>
          <p:cNvSpPr/>
          <p:nvPr/>
        </p:nvSpPr>
        <p:spPr>
          <a:xfrm>
            <a:off x="107504" y="907201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6AB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3"/>
          <p:cNvSpPr txBox="1"/>
          <p:nvPr/>
        </p:nvSpPr>
        <p:spPr>
          <a:xfrm>
            <a:off x="-44524" y="2067694"/>
            <a:ext cx="2212226" cy="199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0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Diagramme d’activité du modèle de prédiction</a:t>
            </a:r>
            <a:endParaRPr sz="20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0" name="Google Shape;530;p23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3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19/28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4"/>
          <p:cNvSpPr txBox="1"/>
          <p:nvPr/>
        </p:nvSpPr>
        <p:spPr>
          <a:xfrm>
            <a:off x="755576" y="51470"/>
            <a:ext cx="7992888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IV.  </a:t>
            </a:r>
            <a:r>
              <a:rPr lang="fr-FR"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Conception</a:t>
            </a: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 de la solution (4/</a:t>
            </a:r>
            <a:r>
              <a:rPr lang="fr-FR" sz="3200" b="1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)</a:t>
            </a:r>
            <a:endParaRPr sz="28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7" name="Google Shape;537;p24"/>
          <p:cNvSpPr txBox="1"/>
          <p:nvPr/>
        </p:nvSpPr>
        <p:spPr>
          <a:xfrm>
            <a:off x="467544" y="535000"/>
            <a:ext cx="3960439" cy="52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Conception détaillée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38" name="Google Shape;538;p24"/>
          <p:cNvPicPr preferRelativeResize="0"/>
          <p:nvPr/>
        </p:nvPicPr>
        <p:blipFill rotWithShape="1">
          <a:blip r:embed="rId3">
            <a:alphaModFix/>
          </a:blip>
          <a:srcRect l="1060" t="1690" r="3414" b="6480"/>
          <a:stretch/>
        </p:blipFill>
        <p:spPr>
          <a:xfrm>
            <a:off x="1115616" y="1330528"/>
            <a:ext cx="7200800" cy="3761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4"/>
          <p:cNvSpPr/>
          <p:nvPr/>
        </p:nvSpPr>
        <p:spPr>
          <a:xfrm>
            <a:off x="179512" y="699542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6AB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4"/>
          <p:cNvSpPr txBox="1"/>
          <p:nvPr/>
        </p:nvSpPr>
        <p:spPr>
          <a:xfrm>
            <a:off x="971600" y="874514"/>
            <a:ext cx="7776864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0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Diagramme de séquence de l’application web côté utilisateur</a:t>
            </a:r>
            <a:endParaRPr sz="20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41" name="Google Shape;541;p24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4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20/28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7"/>
          <p:cNvSpPr txBox="1">
            <a:spLocks noGrp="1"/>
          </p:cNvSpPr>
          <p:nvPr>
            <p:ph type="ctrTitle"/>
          </p:nvPr>
        </p:nvSpPr>
        <p:spPr>
          <a:xfrm flipH="1">
            <a:off x="2555776" y="2571750"/>
            <a:ext cx="6288717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/>
              <a:t>V.  Réalisation</a:t>
            </a:r>
            <a:endParaRPr/>
          </a:p>
        </p:txBody>
      </p:sp>
      <p:cxnSp>
        <p:nvCxnSpPr>
          <p:cNvPr id="548" name="Google Shape;548;p2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9" name="Google Shape;549;p27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7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21/28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8"/>
          <p:cNvSpPr txBox="1"/>
          <p:nvPr/>
        </p:nvSpPr>
        <p:spPr>
          <a:xfrm>
            <a:off x="583448" y="51470"/>
            <a:ext cx="7992888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3200" b="1" i="0" u="none" strike="noStrike" cap="none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V.  </a:t>
            </a:r>
            <a:r>
              <a:rPr lang="fr-FR" sz="2800" b="1" i="0" u="none" strike="noStrike" cap="none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Réalisation</a:t>
            </a:r>
            <a:r>
              <a:rPr lang="fr-FR" sz="3200" b="1" i="0" u="none" strike="noStrike" cap="none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 (1/4)</a:t>
            </a:r>
            <a:endParaRPr sz="2800" b="1" i="0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56" name="Google Shape;556;p28"/>
          <p:cNvSpPr txBox="1"/>
          <p:nvPr/>
        </p:nvSpPr>
        <p:spPr>
          <a:xfrm>
            <a:off x="467544" y="915566"/>
            <a:ext cx="9041347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Environnement de développement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57" name="Google Shape;557;p28" descr="Comment installer Anaconda et Python pour faire du Machine Lear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4181" y="1923678"/>
            <a:ext cx="1872207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8" descr="File:Jupyter logo.svg - Wikimedia Comm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1779662"/>
            <a:ext cx="1089477" cy="126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8" descr="TMS Software | Blog | TMS WEB Core for Visual Studio Code: Vide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4376" y="3507854"/>
            <a:ext cx="1984020" cy="9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8" descr="Download Microsoft Windows Logo in SVG Vector or PNG File Format ..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368" y="1442386"/>
            <a:ext cx="2915816" cy="194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8" descr="Overleaf Official Logos - Overleaf, Éditeur LaTeX en lig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5600" y="3729650"/>
            <a:ext cx="2157064" cy="71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8" descr="StarUML — Wikipédi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47300" y="3478931"/>
            <a:ext cx="1091616" cy="103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8"/>
          <p:cNvSpPr/>
          <p:nvPr/>
        </p:nvSpPr>
        <p:spPr>
          <a:xfrm>
            <a:off x="251520" y="1059582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6AB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8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8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22/28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9"/>
          <p:cNvSpPr txBox="1"/>
          <p:nvPr/>
        </p:nvSpPr>
        <p:spPr>
          <a:xfrm>
            <a:off x="755576" y="51470"/>
            <a:ext cx="7992888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V.  </a:t>
            </a:r>
            <a:r>
              <a:rPr lang="fr-FR"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Réalisation</a:t>
            </a: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 (2/4)</a:t>
            </a:r>
            <a:endParaRPr sz="28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71" name="Google Shape;571;p29"/>
          <p:cNvSpPr txBox="1"/>
          <p:nvPr/>
        </p:nvSpPr>
        <p:spPr>
          <a:xfrm>
            <a:off x="467544" y="730498"/>
            <a:ext cx="9041347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Choix techniques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72" name="Google Shape;572;p29"/>
          <p:cNvSpPr/>
          <p:nvPr/>
        </p:nvSpPr>
        <p:spPr>
          <a:xfrm>
            <a:off x="251520" y="866149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6AB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29" descr="Python-Logo-PNG-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513" y="2402920"/>
            <a:ext cx="1503584" cy="7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9" descr="Fichier:HTML5 logo and wordmark.svg — Wikipé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36" y="4335754"/>
            <a:ext cx="638644" cy="63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9" descr="Feuilles de style en cascade — Wikipé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6454" y="4303373"/>
            <a:ext cx="473425" cy="66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9" descr="File:Javascript-shield.png - Wikimedia Comm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0550" y="4231365"/>
            <a:ext cx="720080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9" descr="Django Community | Djan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71960" y="2499742"/>
            <a:ext cx="1304060" cy="5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9" descr="Bootstrap - Starved Rock Country Software Solution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45614" y="3706595"/>
            <a:ext cx="956751" cy="66535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9"/>
          <p:cNvSpPr txBox="1"/>
          <p:nvPr/>
        </p:nvSpPr>
        <p:spPr>
          <a:xfrm>
            <a:off x="723604" y="1419622"/>
            <a:ext cx="240823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Langages de programmation</a:t>
            </a:r>
            <a:endParaRPr sz="17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580" name="Google Shape;580;p29"/>
          <p:cNvGrpSpPr/>
          <p:nvPr/>
        </p:nvGrpSpPr>
        <p:grpSpPr>
          <a:xfrm>
            <a:off x="762800" y="1559509"/>
            <a:ext cx="208799" cy="220153"/>
            <a:chOff x="4854075" y="2527625"/>
            <a:chExt cx="56000" cy="59050"/>
          </a:xfrm>
        </p:grpSpPr>
        <p:sp>
          <p:nvSpPr>
            <p:cNvPr id="581" name="Google Shape;581;p2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29"/>
          <p:cNvSpPr txBox="1"/>
          <p:nvPr/>
        </p:nvSpPr>
        <p:spPr>
          <a:xfrm>
            <a:off x="3419872" y="1419622"/>
            <a:ext cx="2408236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Cadres de développement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584" name="Google Shape;584;p29"/>
          <p:cNvGrpSpPr/>
          <p:nvPr/>
        </p:nvGrpSpPr>
        <p:grpSpPr>
          <a:xfrm>
            <a:off x="3499105" y="1541020"/>
            <a:ext cx="208799" cy="220153"/>
            <a:chOff x="4854075" y="2527625"/>
            <a:chExt cx="56000" cy="59050"/>
          </a:xfrm>
        </p:grpSpPr>
        <p:sp>
          <p:nvSpPr>
            <p:cNvPr id="585" name="Google Shape;585;p2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7" name="Google Shape;587;p29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9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23/28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589" name="Google Shape;589;p29"/>
          <p:cNvCxnSpPr/>
          <p:nvPr/>
        </p:nvCxnSpPr>
        <p:spPr>
          <a:xfrm>
            <a:off x="3235200" y="2211710"/>
            <a:ext cx="0" cy="26642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0" name="Google Shape;590;p29"/>
          <p:cNvCxnSpPr/>
          <p:nvPr/>
        </p:nvCxnSpPr>
        <p:spPr>
          <a:xfrm>
            <a:off x="6012160" y="2211710"/>
            <a:ext cx="0" cy="26642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1" name="Google Shape;591;p29"/>
          <p:cNvSpPr txBox="1"/>
          <p:nvPr/>
        </p:nvSpPr>
        <p:spPr>
          <a:xfrm>
            <a:off x="6372200" y="1438111"/>
            <a:ext cx="2408236" cy="3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Bibliothèques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592" name="Google Shape;592;p29"/>
          <p:cNvGrpSpPr/>
          <p:nvPr/>
        </p:nvGrpSpPr>
        <p:grpSpPr>
          <a:xfrm>
            <a:off x="6451433" y="1559509"/>
            <a:ext cx="208799" cy="220153"/>
            <a:chOff x="4854075" y="2527625"/>
            <a:chExt cx="56000" cy="59050"/>
          </a:xfrm>
        </p:grpSpPr>
        <p:sp>
          <p:nvSpPr>
            <p:cNvPr id="593" name="Google Shape;593;p2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5" name="Google Shape;595;p29" descr="Python Logo Clipart Easy - Pandas Python Logo - Png Download ..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28822" y="2435069"/>
            <a:ext cx="963658" cy="56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9" descr="File:NumPy logo.svg - Wikimedia Commo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17876" y="2545127"/>
            <a:ext cx="1288953" cy="51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9" descr="Python - matplotlib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58030" y="3165234"/>
            <a:ext cx="1930128" cy="46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9" descr="Fichier:Scikit learn logo small.svg — Wikipédia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12677" y="3645967"/>
            <a:ext cx="1087598" cy="58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9" descr="Beautiful Soup 4 | Funthon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702363" y="2016316"/>
            <a:ext cx="1626431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9" descr="NLTK Tutorial —— A Python package - Clay-Technology Worl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60640" y="4248242"/>
            <a:ext cx="775656" cy="84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9" descr="Fichier:SpaCy logo.svg — Wikipédia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401998" y="4437336"/>
            <a:ext cx="1227049" cy="43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48400" y="3612563"/>
            <a:ext cx="1304075" cy="65203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79;p29"/>
          <p:cNvSpPr txBox="1"/>
          <p:nvPr/>
        </p:nvSpPr>
        <p:spPr>
          <a:xfrm>
            <a:off x="555351" y="3382559"/>
            <a:ext cx="240823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    Développement web</a:t>
            </a:r>
            <a:endParaRPr sz="17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40" name="Google Shape;580;p29"/>
          <p:cNvGrpSpPr/>
          <p:nvPr/>
        </p:nvGrpSpPr>
        <p:grpSpPr>
          <a:xfrm>
            <a:off x="594547" y="3522446"/>
            <a:ext cx="208799" cy="220153"/>
            <a:chOff x="4854075" y="2527625"/>
            <a:chExt cx="56000" cy="59050"/>
          </a:xfrm>
        </p:grpSpPr>
        <p:sp>
          <p:nvSpPr>
            <p:cNvPr id="41" name="Google Shape;581;p2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82;p2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0"/>
          <p:cNvSpPr txBox="1"/>
          <p:nvPr/>
        </p:nvSpPr>
        <p:spPr>
          <a:xfrm>
            <a:off x="755576" y="51470"/>
            <a:ext cx="7992888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V.  </a:t>
            </a:r>
            <a:r>
              <a:rPr lang="fr-FR"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Réalisation</a:t>
            </a: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 (3/4)</a:t>
            </a:r>
            <a:endParaRPr sz="28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08" name="Google Shape;608;p30"/>
          <p:cNvSpPr txBox="1"/>
          <p:nvPr/>
        </p:nvSpPr>
        <p:spPr>
          <a:xfrm>
            <a:off x="467544" y="699542"/>
            <a:ext cx="9041347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Construction du modèle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09" name="Google Shape;609;p30"/>
          <p:cNvSpPr/>
          <p:nvPr/>
        </p:nvSpPr>
        <p:spPr>
          <a:xfrm>
            <a:off x="251520" y="843558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6AB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30" descr="D:\ENSI\2 ème année\PCD\Screen Shots\kmeansv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6096" y="1347614"/>
            <a:ext cx="3432163" cy="232433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0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0"/>
          <p:cNvSpPr txBox="1"/>
          <p:nvPr/>
        </p:nvSpPr>
        <p:spPr>
          <a:xfrm>
            <a:off x="8510909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24/28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aphicFrame>
        <p:nvGraphicFramePr>
          <p:cNvPr id="613" name="Google Shape;613;p30"/>
          <p:cNvGraphicFramePr/>
          <p:nvPr/>
        </p:nvGraphicFramePr>
        <p:xfrm>
          <a:off x="539552" y="1291530"/>
          <a:ext cx="4680520" cy="3086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14" name="Google Shape;614;p30"/>
          <p:cNvSpPr txBox="1"/>
          <p:nvPr/>
        </p:nvSpPr>
        <p:spPr>
          <a:xfrm>
            <a:off x="5518000" y="4402906"/>
            <a:ext cx="3350259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0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Visualisation des données</a:t>
            </a:r>
            <a:endParaRPr sz="20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15" name="Google Shape;615;p30"/>
          <p:cNvSpPr txBox="1"/>
          <p:nvPr/>
        </p:nvSpPr>
        <p:spPr>
          <a:xfrm>
            <a:off x="611560" y="4227934"/>
            <a:ext cx="4376657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0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Evaluation en utilisant le coefficient de silhouette</a:t>
            </a:r>
            <a:endParaRPr sz="20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1"/>
          <p:cNvSpPr txBox="1"/>
          <p:nvPr/>
        </p:nvSpPr>
        <p:spPr>
          <a:xfrm>
            <a:off x="755576" y="51470"/>
            <a:ext cx="7992888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V.  </a:t>
            </a:r>
            <a:r>
              <a:rPr lang="fr-FR"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Réalisation</a:t>
            </a:r>
            <a:r>
              <a:rPr lang="fr-FR" sz="32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 (4/4)</a:t>
            </a:r>
            <a:endParaRPr sz="28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22" name="Google Shape;622;p31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1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25/28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demo PCD (Idriss + Ghassene)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721" y="661598"/>
            <a:ext cx="7853072" cy="4417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2"/>
          <p:cNvSpPr txBox="1">
            <a:spLocks noGrp="1"/>
          </p:cNvSpPr>
          <p:nvPr>
            <p:ph type="ctrTitle"/>
          </p:nvPr>
        </p:nvSpPr>
        <p:spPr>
          <a:xfrm flipH="1">
            <a:off x="2123728" y="185167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/>
              <a:t>Conclusion et perspectives</a:t>
            </a:r>
            <a:endParaRPr/>
          </a:p>
        </p:txBody>
      </p:sp>
      <p:cxnSp>
        <p:nvCxnSpPr>
          <p:cNvPr id="629" name="Google Shape;629;p32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0" name="Google Shape;630;p32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2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26/28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3"/>
          <p:cNvSpPr txBox="1">
            <a:spLocks noGrp="1"/>
          </p:cNvSpPr>
          <p:nvPr>
            <p:ph type="ctrTitle"/>
          </p:nvPr>
        </p:nvSpPr>
        <p:spPr>
          <a:xfrm>
            <a:off x="1224136" y="113382"/>
            <a:ext cx="8028384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sz="2800"/>
              <a:t>Conclusion et perspectives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637" name="Google Shape;637;p33"/>
          <p:cNvSpPr txBox="1"/>
          <p:nvPr/>
        </p:nvSpPr>
        <p:spPr>
          <a:xfrm>
            <a:off x="532328" y="987574"/>
            <a:ext cx="8432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Notre objectif consiste à implémenter une application web qui sert à recommander les bourses d’études et les universités à l’étranger.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38" name="Google Shape;638;p33"/>
          <p:cNvSpPr txBox="1"/>
          <p:nvPr/>
        </p:nvSpPr>
        <p:spPr>
          <a:xfrm>
            <a:off x="532328" y="1931206"/>
            <a:ext cx="83529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Nous avons entamé par présenter l’étude des solutions existantes ainsi que notre solution puis l’analyse et la spécification des besoins, ensuite la conception jusqu’à arriver  à la réalisation.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39" name="Google Shape;639;p33"/>
          <p:cNvSpPr txBox="1"/>
          <p:nvPr/>
        </p:nvSpPr>
        <p:spPr>
          <a:xfrm>
            <a:off x="611560" y="4172694"/>
            <a:ext cx="85437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1700" b="1" i="0" u="none" strike="noStrike" cap="none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En perspective, nous pouvons ajouter à la plate-forme un </a:t>
            </a:r>
            <a:r>
              <a:rPr lang="fr-FR" sz="1700" b="1" i="0" u="none" strike="noStrike" cap="none" dirty="0" err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ChatBot</a:t>
            </a:r>
            <a:r>
              <a:rPr lang="fr-FR" sz="1700" b="1" i="0" u="none" strike="noStrike" cap="none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 pour répondre aux questions des étudiants et savoir </a:t>
            </a:r>
            <a:r>
              <a:rPr lang="fr-FR" sz="17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leurs </a:t>
            </a:r>
            <a:r>
              <a:rPr lang="fr-FR" sz="1700" b="1" i="0" u="none" strike="noStrike" cap="none" dirty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feedbacks.</a:t>
            </a:r>
            <a:endParaRPr sz="17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539552" y="3156198"/>
            <a:ext cx="78951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Nous avons rencontré des problèmes dans la partie de collection et de pré-traitement des données. </a:t>
            </a:r>
            <a:endParaRPr sz="17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641" name="Google Shape;641;p33"/>
          <p:cNvGrpSpPr/>
          <p:nvPr/>
        </p:nvGrpSpPr>
        <p:grpSpPr>
          <a:xfrm>
            <a:off x="258973" y="1124138"/>
            <a:ext cx="208802" cy="220150"/>
            <a:chOff x="4854075" y="2527625"/>
            <a:chExt cx="56000" cy="59050"/>
          </a:xfrm>
        </p:grpSpPr>
        <p:sp>
          <p:nvSpPr>
            <p:cNvPr id="642" name="Google Shape;642;p33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4" name="Google Shape;644;p33"/>
          <p:cNvGrpSpPr/>
          <p:nvPr/>
        </p:nvGrpSpPr>
        <p:grpSpPr>
          <a:xfrm>
            <a:off x="258970" y="2080151"/>
            <a:ext cx="208802" cy="220150"/>
            <a:chOff x="4854075" y="2527625"/>
            <a:chExt cx="56000" cy="59050"/>
          </a:xfrm>
        </p:grpSpPr>
        <p:sp>
          <p:nvSpPr>
            <p:cNvPr id="645" name="Google Shape;645;p33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7" name="Google Shape;647;p33"/>
          <p:cNvGrpSpPr/>
          <p:nvPr/>
        </p:nvGrpSpPr>
        <p:grpSpPr>
          <a:xfrm>
            <a:off x="258970" y="3295966"/>
            <a:ext cx="208802" cy="220150"/>
            <a:chOff x="4854075" y="2527625"/>
            <a:chExt cx="56000" cy="59050"/>
          </a:xfrm>
        </p:grpSpPr>
        <p:sp>
          <p:nvSpPr>
            <p:cNvPr id="648" name="Google Shape;648;p33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0" name="Google Shape;650;p33"/>
          <p:cNvGrpSpPr/>
          <p:nvPr/>
        </p:nvGrpSpPr>
        <p:grpSpPr>
          <a:xfrm>
            <a:off x="251745" y="4316591"/>
            <a:ext cx="208802" cy="220150"/>
            <a:chOff x="4854075" y="2527625"/>
            <a:chExt cx="56000" cy="59050"/>
          </a:xfrm>
        </p:grpSpPr>
        <p:sp>
          <p:nvSpPr>
            <p:cNvPr id="651" name="Google Shape;651;p33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33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3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27/28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4"/>
          <p:cNvSpPr txBox="1">
            <a:spLocks noGrp="1"/>
          </p:cNvSpPr>
          <p:nvPr>
            <p:ph type="ctrTitle"/>
          </p:nvPr>
        </p:nvSpPr>
        <p:spPr>
          <a:xfrm flipH="1">
            <a:off x="528428" y="1779662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3200">
                <a:solidFill>
                  <a:schemeClr val="dk2"/>
                </a:solidFill>
              </a:rPr>
              <a:t>Merci de votre attention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660" name="Google Shape;660;p34"/>
          <p:cNvSpPr/>
          <p:nvPr/>
        </p:nvSpPr>
        <p:spPr>
          <a:xfrm>
            <a:off x="8617226" y="41538"/>
            <a:ext cx="50200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4"/>
          <p:cNvSpPr txBox="1"/>
          <p:nvPr/>
        </p:nvSpPr>
        <p:spPr>
          <a:xfrm>
            <a:off x="8532425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b="1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28/28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3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p3"/>
          <p:cNvSpPr txBox="1">
            <a:spLocks noGrp="1"/>
          </p:cNvSpPr>
          <p:nvPr>
            <p:ph type="ctrTitle"/>
          </p:nvPr>
        </p:nvSpPr>
        <p:spPr>
          <a:xfrm flipH="1">
            <a:off x="0" y="1909961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/>
              <a:t> Introduction</a:t>
            </a:r>
            <a:endParaRPr/>
          </a:p>
        </p:txBody>
      </p:sp>
      <p:sp>
        <p:nvSpPr>
          <p:cNvPr id="128" name="Google Shape;128;p3"/>
          <p:cNvSpPr/>
          <p:nvPr/>
        </p:nvSpPr>
        <p:spPr>
          <a:xfrm>
            <a:off x="8623436" y="41538"/>
            <a:ext cx="49579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8592059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>
            <a:spLocks noGrp="1"/>
          </p:cNvSpPr>
          <p:nvPr>
            <p:ph type="ctrTitle"/>
          </p:nvPr>
        </p:nvSpPr>
        <p:spPr>
          <a:xfrm>
            <a:off x="1638225" y="-92320"/>
            <a:ext cx="4372050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dk2"/>
                </a:solidFill>
              </a:rPr>
              <a:t>Introduction (1/2)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subTitle" idx="1"/>
          </p:nvPr>
        </p:nvSpPr>
        <p:spPr>
          <a:xfrm>
            <a:off x="104775" y="2389531"/>
            <a:ext cx="9254378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 sz="1700" b="1" dirty="0">
                <a:latin typeface="Exo 2"/>
                <a:ea typeface="Exo 2"/>
                <a:cs typeface="Exo 2"/>
                <a:sym typeface="Exo 2"/>
              </a:rPr>
              <a:t>Aujourd’hui, plusieurs étudiants ont tendance à </a:t>
            </a: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poursuivre </a:t>
            </a:r>
            <a:r>
              <a:rPr lang="fr-FR" sz="1700" b="1" dirty="0">
                <a:latin typeface="Exo 2"/>
                <a:ea typeface="Exo 2"/>
                <a:cs typeface="Exo 2"/>
                <a:sym typeface="Exo 2"/>
              </a:rPr>
              <a:t>leurs </a:t>
            </a: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cursus à l’étranger</a:t>
            </a:r>
            <a:r>
              <a:rPr lang="fr-FR" sz="1700" b="1" dirty="0">
                <a:latin typeface="Exo 2"/>
                <a:ea typeface="Exo 2"/>
                <a:cs typeface="Exo 2"/>
                <a:sym typeface="Exo 2"/>
              </a:rPr>
              <a:t>. </a:t>
            </a:r>
            <a:endParaRPr lang="fr-FR" sz="1700" b="1" dirty="0" smtClean="0">
              <a:latin typeface="Exo 2"/>
              <a:ea typeface="Exo 2"/>
              <a:cs typeface="Exo 2"/>
              <a:sym typeface="Exo 2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Toutefois</a:t>
            </a:r>
            <a:r>
              <a:rPr lang="fr-FR" sz="1700" b="1" dirty="0">
                <a:latin typeface="Exo 2"/>
                <a:ea typeface="Exo 2"/>
                <a:cs typeface="Exo 2"/>
                <a:sym typeface="Exo 2"/>
              </a:rPr>
              <a:t>, le mauvais </a:t>
            </a: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choix de </a:t>
            </a:r>
            <a:r>
              <a:rPr lang="fr-FR" sz="1700" b="1" dirty="0">
                <a:latin typeface="Exo 2"/>
                <a:ea typeface="Exo 2"/>
                <a:cs typeface="Exo 2"/>
                <a:sym typeface="Exo 2"/>
              </a:rPr>
              <a:t>l’université peut mettre une fin précoce de </a:t>
            </a: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leurs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carrières</a:t>
            </a:r>
            <a:r>
              <a:rPr lang="fr-FR" sz="1700" b="1" dirty="0">
                <a:latin typeface="Exo 2"/>
                <a:ea typeface="Exo 2"/>
                <a:cs typeface="Exo 2"/>
                <a:sym typeface="Exo 2"/>
              </a:rPr>
              <a:t>.</a:t>
            </a:r>
            <a:endParaRPr sz="1700" b="1" dirty="0"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136" name="Google Shape;136;p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4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4"/>
          <p:cNvSpPr txBox="1"/>
          <p:nvPr/>
        </p:nvSpPr>
        <p:spPr>
          <a:xfrm>
            <a:off x="-202500" y="1776348"/>
            <a:ext cx="4372050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None/>
            </a:pPr>
            <a:r>
              <a:rPr lang="fr-FR" sz="2200" b="1" i="0" u="none" strike="noStrike" cap="none">
                <a:solidFill>
                  <a:srgbClr val="96B2DB"/>
                </a:solidFill>
                <a:latin typeface="Exo 2"/>
                <a:ea typeface="Exo 2"/>
                <a:cs typeface="Exo 2"/>
                <a:sym typeface="Exo 2"/>
              </a:rPr>
              <a:t>Problématique</a:t>
            </a:r>
            <a:endParaRPr sz="2200" b="1" i="0" u="none" strike="noStrike" cap="none">
              <a:solidFill>
                <a:srgbClr val="96B2DB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596571" y="2051736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96B2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623436" y="41538"/>
            <a:ext cx="49579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8592059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3/28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4579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ubTitle" idx="1"/>
          </p:nvPr>
        </p:nvSpPr>
        <p:spPr>
          <a:xfrm>
            <a:off x="115533" y="2378773"/>
            <a:ext cx="8734425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 sz="1700" b="1" dirty="0">
                <a:latin typeface="Exo 2"/>
                <a:ea typeface="Exo 2"/>
                <a:cs typeface="Exo 2"/>
                <a:sym typeface="Exo 2"/>
              </a:rPr>
              <a:t>Développer une application web pour recommander les universités </a:t>
            </a: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offrant des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bourses </a:t>
            </a:r>
            <a:r>
              <a:rPr lang="fr-FR" sz="1700" b="1" dirty="0">
                <a:latin typeface="Exo 2"/>
                <a:ea typeface="Exo 2"/>
                <a:cs typeface="Exo 2"/>
                <a:sym typeface="Exo 2"/>
              </a:rPr>
              <a:t>d’études à </a:t>
            </a: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l’étranger </a:t>
            </a:r>
            <a:r>
              <a:rPr lang="fr-FR" sz="1700" b="1" dirty="0">
                <a:latin typeface="Exo 2"/>
                <a:ea typeface="Exo 2"/>
                <a:cs typeface="Exo 2"/>
                <a:sym typeface="Exo 2"/>
              </a:rPr>
              <a:t>selon </a:t>
            </a: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les préférences </a:t>
            </a:r>
            <a:r>
              <a:rPr lang="fr-FR" sz="1700" b="1" dirty="0">
                <a:latin typeface="Exo 2"/>
                <a:ea typeface="Exo 2"/>
                <a:cs typeface="Exo 2"/>
                <a:sym typeface="Exo 2"/>
              </a:rPr>
              <a:t>des étudiants de </a:t>
            </a: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la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 sz="1700" b="1" dirty="0" smtClean="0">
                <a:latin typeface="Exo 2"/>
                <a:ea typeface="Exo 2"/>
                <a:cs typeface="Exo 2"/>
                <a:sym typeface="Exo 2"/>
              </a:rPr>
              <a:t>plate-forme </a:t>
            </a:r>
            <a:r>
              <a:rPr lang="fr-FR" sz="1700" b="1" dirty="0" err="1">
                <a:latin typeface="Exo 2"/>
                <a:ea typeface="Exo 2"/>
                <a:cs typeface="Exo 2"/>
                <a:sym typeface="Exo 2"/>
              </a:rPr>
              <a:t>Edutest</a:t>
            </a:r>
            <a:r>
              <a:rPr lang="fr-FR" sz="1700" b="1" dirty="0">
                <a:latin typeface="Exo 2"/>
                <a:ea typeface="Exo 2"/>
                <a:cs typeface="Exo 2"/>
                <a:sym typeface="Exo 2"/>
              </a:rPr>
              <a:t>.</a:t>
            </a:r>
            <a:endParaRPr sz="1700" b="1" dirty="0"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147" name="Google Shape;147;p5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5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5"/>
          <p:cNvSpPr txBox="1"/>
          <p:nvPr/>
        </p:nvSpPr>
        <p:spPr>
          <a:xfrm>
            <a:off x="-619200" y="1760041"/>
            <a:ext cx="4372050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None/>
            </a:pPr>
            <a:r>
              <a:rPr lang="fr-FR" sz="2200" b="1" i="0" u="none" strike="noStrike" cap="none">
                <a:solidFill>
                  <a:srgbClr val="96B2DB"/>
                </a:solidFill>
                <a:latin typeface="Exo 2"/>
                <a:ea typeface="Exo 2"/>
                <a:cs typeface="Exo 2"/>
                <a:sym typeface="Exo 2"/>
              </a:rPr>
              <a:t>Objectif</a:t>
            </a:r>
            <a:endParaRPr sz="2200" b="1" i="0" u="none" strike="noStrike" cap="none">
              <a:solidFill>
                <a:srgbClr val="96B2DB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596571" y="2051736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96B2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96B2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638225" y="-92320"/>
            <a:ext cx="4372050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None/>
            </a:pPr>
            <a:r>
              <a:rPr lang="fr-FR"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Introduction (2/2)</a:t>
            </a:r>
            <a:endParaRPr sz="28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8623436" y="41538"/>
            <a:ext cx="49579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8592059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4/28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>
            <a:spLocks noGrp="1"/>
          </p:cNvSpPr>
          <p:nvPr>
            <p:ph type="ctrTitle"/>
          </p:nvPr>
        </p:nvSpPr>
        <p:spPr>
          <a:xfrm flipH="1">
            <a:off x="3477021" y="2654725"/>
            <a:ext cx="5524129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/>
              <a:t>I.  Présentation générale </a:t>
            </a:r>
            <a:br>
              <a:rPr lang="fr-FR"/>
            </a:br>
            <a:r>
              <a:rPr lang="fr-FR"/>
              <a:t>     et étude de l’existant</a:t>
            </a:r>
            <a:br>
              <a:rPr lang="fr-FR"/>
            </a:br>
            <a:endParaRPr/>
          </a:p>
        </p:txBody>
      </p:sp>
      <p:cxnSp>
        <p:nvCxnSpPr>
          <p:cNvPr id="159" name="Google Shape;159;p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6"/>
          <p:cNvSpPr/>
          <p:nvPr/>
        </p:nvSpPr>
        <p:spPr>
          <a:xfrm>
            <a:off x="8623436" y="41538"/>
            <a:ext cx="49579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8592059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5/28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002" y="1224950"/>
            <a:ext cx="1829160" cy="8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666750" y="245928"/>
            <a:ext cx="7648575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I.  Présentation générale et étude de l’existant (1/2)</a:t>
            </a:r>
            <a:br>
              <a:rPr lang="fr-FR"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</a:br>
            <a:endParaRPr sz="24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1692888" y="1174615"/>
            <a:ext cx="7648575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University Recommendation System</a:t>
            </a:r>
            <a:endParaRPr/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74" y="2568333"/>
            <a:ext cx="1828778" cy="85491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 txBox="1"/>
          <p:nvPr/>
        </p:nvSpPr>
        <p:spPr>
          <a:xfrm>
            <a:off x="771525" y="2478838"/>
            <a:ext cx="7648575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Scholarship Portal</a:t>
            </a:r>
            <a:endParaRPr/>
          </a:p>
        </p:txBody>
      </p:sp>
      <p:pic>
        <p:nvPicPr>
          <p:cNvPr id="171" name="Google Shape;17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002" y="3888833"/>
            <a:ext cx="1829160" cy="84203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/>
        </p:nvSpPr>
        <p:spPr>
          <a:xfrm>
            <a:off x="114299" y="3843364"/>
            <a:ext cx="7648575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17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Niche</a:t>
            </a: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>
            <a:off x="3375625" y="1568363"/>
            <a:ext cx="131611" cy="138768"/>
            <a:chOff x="4854075" y="2527625"/>
            <a:chExt cx="56000" cy="59050"/>
          </a:xfrm>
        </p:grpSpPr>
        <p:sp>
          <p:nvSpPr>
            <p:cNvPr id="174" name="Google Shape;174;p7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3358704" y="2875697"/>
            <a:ext cx="131611" cy="138768"/>
            <a:chOff x="4854075" y="2527625"/>
            <a:chExt cx="56000" cy="59050"/>
          </a:xfrm>
        </p:grpSpPr>
        <p:sp>
          <p:nvSpPr>
            <p:cNvPr id="177" name="Google Shape;177;p7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7"/>
          <p:cNvGrpSpPr/>
          <p:nvPr/>
        </p:nvGrpSpPr>
        <p:grpSpPr>
          <a:xfrm>
            <a:off x="3380150" y="4205604"/>
            <a:ext cx="131611" cy="138768"/>
            <a:chOff x="4854075" y="2527625"/>
            <a:chExt cx="56000" cy="59050"/>
          </a:xfrm>
        </p:grpSpPr>
        <p:sp>
          <p:nvSpPr>
            <p:cNvPr id="180" name="Google Shape;180;p7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7"/>
          <p:cNvSpPr/>
          <p:nvPr/>
        </p:nvSpPr>
        <p:spPr>
          <a:xfrm>
            <a:off x="619125" y="2195658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https://github.com/dheerajbokde/university-recommendation-system.</a:t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637582" y="3521497"/>
            <a:ext cx="1963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https://www.scholarshipportal.com</a:t>
            </a:r>
            <a:endParaRPr sz="8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619125" y="4778061"/>
            <a:ext cx="135806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https://www.niche.com</a:t>
            </a:r>
            <a:endParaRPr/>
          </a:p>
        </p:txBody>
      </p:sp>
      <p:sp>
        <p:nvSpPr>
          <p:cNvPr id="185" name="Google Shape;185;p7"/>
          <p:cNvSpPr txBox="1"/>
          <p:nvPr/>
        </p:nvSpPr>
        <p:spPr>
          <a:xfrm>
            <a:off x="-2064725" y="431169"/>
            <a:ext cx="7648575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   Etude de l’existant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60704" y="751117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8623436" y="41538"/>
            <a:ext cx="49579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8592059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6/28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8"/>
          <p:cNvGrpSpPr/>
          <p:nvPr/>
        </p:nvGrpSpPr>
        <p:grpSpPr>
          <a:xfrm>
            <a:off x="2226480" y="2039252"/>
            <a:ext cx="2995279" cy="1850235"/>
            <a:chOff x="238143" y="644567"/>
            <a:chExt cx="7141900" cy="4411675"/>
          </a:xfrm>
        </p:grpSpPr>
        <p:sp>
          <p:nvSpPr>
            <p:cNvPr id="194" name="Google Shape;194;p8"/>
            <p:cNvSpPr/>
            <p:nvPr/>
          </p:nvSpPr>
          <p:spPr>
            <a:xfrm>
              <a:off x="238143" y="644567"/>
              <a:ext cx="7141900" cy="4411675"/>
            </a:xfrm>
            <a:custGeom>
              <a:avLst/>
              <a:gdLst/>
              <a:ahLst/>
              <a:cxnLst/>
              <a:rect l="l" t="t" r="r" b="b"/>
              <a:pathLst>
                <a:path w="285676" h="176467" extrusionOk="0">
                  <a:moveTo>
                    <a:pt x="25976" y="0"/>
                  </a:moveTo>
                  <a:lnTo>
                    <a:pt x="25182" y="2048"/>
                  </a:lnTo>
                  <a:lnTo>
                    <a:pt x="25976" y="2842"/>
                  </a:lnTo>
                  <a:lnTo>
                    <a:pt x="25579" y="3806"/>
                  </a:lnTo>
                  <a:lnTo>
                    <a:pt x="24566" y="5569"/>
                  </a:lnTo>
                  <a:lnTo>
                    <a:pt x="25976" y="7418"/>
                  </a:lnTo>
                  <a:lnTo>
                    <a:pt x="25275" y="8298"/>
                  </a:lnTo>
                  <a:lnTo>
                    <a:pt x="25275" y="10763"/>
                  </a:lnTo>
                  <a:lnTo>
                    <a:pt x="23510" y="12874"/>
                  </a:lnTo>
                  <a:lnTo>
                    <a:pt x="20959" y="12874"/>
                  </a:lnTo>
                  <a:lnTo>
                    <a:pt x="20606" y="10054"/>
                  </a:lnTo>
                  <a:lnTo>
                    <a:pt x="22369" y="9444"/>
                  </a:lnTo>
                  <a:lnTo>
                    <a:pt x="23688" y="7595"/>
                  </a:lnTo>
                  <a:lnTo>
                    <a:pt x="23688" y="5478"/>
                  </a:lnTo>
                  <a:lnTo>
                    <a:pt x="20606" y="4953"/>
                  </a:lnTo>
                  <a:lnTo>
                    <a:pt x="17700" y="3806"/>
                  </a:lnTo>
                  <a:lnTo>
                    <a:pt x="16908" y="1694"/>
                  </a:lnTo>
                  <a:lnTo>
                    <a:pt x="15674" y="1694"/>
                  </a:lnTo>
                  <a:lnTo>
                    <a:pt x="14794" y="4068"/>
                  </a:lnTo>
                  <a:lnTo>
                    <a:pt x="14794" y="5478"/>
                  </a:lnTo>
                  <a:lnTo>
                    <a:pt x="15674" y="5917"/>
                  </a:lnTo>
                  <a:lnTo>
                    <a:pt x="15589" y="8021"/>
                  </a:lnTo>
                  <a:lnTo>
                    <a:pt x="16992" y="8220"/>
                  </a:lnTo>
                  <a:lnTo>
                    <a:pt x="15525" y="9652"/>
                  </a:lnTo>
                  <a:lnTo>
                    <a:pt x="15410" y="12521"/>
                  </a:lnTo>
                  <a:lnTo>
                    <a:pt x="16381" y="14284"/>
                  </a:lnTo>
                  <a:lnTo>
                    <a:pt x="14794" y="16135"/>
                  </a:lnTo>
                  <a:lnTo>
                    <a:pt x="14794" y="17722"/>
                  </a:lnTo>
                  <a:lnTo>
                    <a:pt x="13029" y="23355"/>
                  </a:lnTo>
                  <a:lnTo>
                    <a:pt x="12215" y="24532"/>
                  </a:lnTo>
                  <a:lnTo>
                    <a:pt x="11273" y="25905"/>
                  </a:lnTo>
                  <a:lnTo>
                    <a:pt x="11273" y="28195"/>
                  </a:lnTo>
                  <a:lnTo>
                    <a:pt x="8956" y="32396"/>
                  </a:lnTo>
                  <a:lnTo>
                    <a:pt x="5638" y="38412"/>
                  </a:lnTo>
                  <a:lnTo>
                    <a:pt x="5285" y="44748"/>
                  </a:lnTo>
                  <a:lnTo>
                    <a:pt x="4407" y="46335"/>
                  </a:lnTo>
                  <a:lnTo>
                    <a:pt x="4753" y="48801"/>
                  </a:lnTo>
                  <a:lnTo>
                    <a:pt x="1680" y="53817"/>
                  </a:lnTo>
                  <a:lnTo>
                    <a:pt x="0" y="56106"/>
                  </a:lnTo>
                  <a:lnTo>
                    <a:pt x="2997" y="59449"/>
                  </a:lnTo>
                  <a:lnTo>
                    <a:pt x="2381" y="62107"/>
                  </a:lnTo>
                  <a:lnTo>
                    <a:pt x="2168" y="66281"/>
                  </a:lnTo>
                  <a:lnTo>
                    <a:pt x="4230" y="69398"/>
                  </a:lnTo>
                  <a:lnTo>
                    <a:pt x="4053" y="72218"/>
                  </a:lnTo>
                  <a:lnTo>
                    <a:pt x="5902" y="74246"/>
                  </a:lnTo>
                  <a:lnTo>
                    <a:pt x="5726" y="79441"/>
                  </a:lnTo>
                  <a:lnTo>
                    <a:pt x="7752" y="81821"/>
                  </a:lnTo>
                  <a:lnTo>
                    <a:pt x="7752" y="83140"/>
                  </a:lnTo>
                  <a:lnTo>
                    <a:pt x="6518" y="84457"/>
                  </a:lnTo>
                  <a:lnTo>
                    <a:pt x="6518" y="85513"/>
                  </a:lnTo>
                  <a:lnTo>
                    <a:pt x="7313" y="86222"/>
                  </a:lnTo>
                  <a:lnTo>
                    <a:pt x="8978" y="90339"/>
                  </a:lnTo>
                  <a:lnTo>
                    <a:pt x="9382" y="91330"/>
                  </a:lnTo>
                  <a:lnTo>
                    <a:pt x="10125" y="93172"/>
                  </a:lnTo>
                  <a:lnTo>
                    <a:pt x="9510" y="94761"/>
                  </a:lnTo>
                  <a:lnTo>
                    <a:pt x="9956" y="95908"/>
                  </a:lnTo>
                  <a:lnTo>
                    <a:pt x="10479" y="96872"/>
                  </a:lnTo>
                  <a:lnTo>
                    <a:pt x="9814" y="98814"/>
                  </a:lnTo>
                  <a:lnTo>
                    <a:pt x="9807" y="98819"/>
                  </a:lnTo>
                  <a:lnTo>
                    <a:pt x="9601" y="99430"/>
                  </a:lnTo>
                  <a:lnTo>
                    <a:pt x="11096" y="100663"/>
                  </a:lnTo>
                  <a:lnTo>
                    <a:pt x="15496" y="101186"/>
                  </a:lnTo>
                  <a:lnTo>
                    <a:pt x="18848" y="105325"/>
                  </a:lnTo>
                  <a:lnTo>
                    <a:pt x="20633" y="105799"/>
                  </a:lnTo>
                  <a:lnTo>
                    <a:pt x="20959" y="107706"/>
                  </a:lnTo>
                  <a:lnTo>
                    <a:pt x="23071" y="107706"/>
                  </a:lnTo>
                  <a:lnTo>
                    <a:pt x="23071" y="110349"/>
                  </a:lnTo>
                  <a:lnTo>
                    <a:pt x="25361" y="111227"/>
                  </a:lnTo>
                  <a:lnTo>
                    <a:pt x="25545" y="113311"/>
                  </a:lnTo>
                  <a:lnTo>
                    <a:pt x="25976" y="118094"/>
                  </a:lnTo>
                  <a:lnTo>
                    <a:pt x="39361" y="118094"/>
                  </a:lnTo>
                  <a:lnTo>
                    <a:pt x="39361" y="121176"/>
                  </a:lnTo>
                  <a:lnTo>
                    <a:pt x="50344" y="127809"/>
                  </a:lnTo>
                  <a:lnTo>
                    <a:pt x="58466" y="132711"/>
                  </a:lnTo>
                  <a:lnTo>
                    <a:pt x="75109" y="134739"/>
                  </a:lnTo>
                  <a:lnTo>
                    <a:pt x="75896" y="131125"/>
                  </a:lnTo>
                  <a:lnTo>
                    <a:pt x="85236" y="131826"/>
                  </a:lnTo>
                  <a:lnTo>
                    <a:pt x="93881" y="142297"/>
                  </a:lnTo>
                  <a:lnTo>
                    <a:pt x="95269" y="143977"/>
                  </a:lnTo>
                  <a:lnTo>
                    <a:pt x="95114" y="147096"/>
                  </a:lnTo>
                  <a:cubicBezTo>
                    <a:pt x="95114" y="147096"/>
                    <a:pt x="98353" y="152785"/>
                    <a:pt x="102929" y="153928"/>
                  </a:cubicBezTo>
                  <a:lnTo>
                    <a:pt x="106012" y="151554"/>
                  </a:lnTo>
                  <a:lnTo>
                    <a:pt x="106012" y="148116"/>
                  </a:lnTo>
                  <a:lnTo>
                    <a:pt x="110943" y="148293"/>
                  </a:lnTo>
                  <a:lnTo>
                    <a:pt x="111823" y="149264"/>
                  </a:lnTo>
                  <a:lnTo>
                    <a:pt x="114729" y="149264"/>
                  </a:lnTo>
                  <a:cubicBezTo>
                    <a:pt x="114729" y="149264"/>
                    <a:pt x="117726" y="151745"/>
                    <a:pt x="119830" y="156797"/>
                  </a:cubicBezTo>
                  <a:cubicBezTo>
                    <a:pt x="119864" y="156866"/>
                    <a:pt x="119895" y="156937"/>
                    <a:pt x="119921" y="157010"/>
                  </a:cubicBezTo>
                  <a:cubicBezTo>
                    <a:pt x="119921" y="157010"/>
                    <a:pt x="122125" y="163175"/>
                    <a:pt x="125031" y="164847"/>
                  </a:cubicBezTo>
                  <a:cubicBezTo>
                    <a:pt x="125031" y="164847"/>
                    <a:pt x="125561" y="165725"/>
                    <a:pt x="125909" y="168106"/>
                  </a:cubicBezTo>
                  <a:cubicBezTo>
                    <a:pt x="125909" y="168106"/>
                    <a:pt x="126270" y="169637"/>
                    <a:pt x="127496" y="171287"/>
                  </a:cubicBezTo>
                  <a:cubicBezTo>
                    <a:pt x="128631" y="172825"/>
                    <a:pt x="130514" y="174462"/>
                    <a:pt x="133577" y="175056"/>
                  </a:cubicBezTo>
                  <a:lnTo>
                    <a:pt x="138324" y="176466"/>
                  </a:lnTo>
                  <a:lnTo>
                    <a:pt x="139472" y="175588"/>
                  </a:lnTo>
                  <a:cubicBezTo>
                    <a:pt x="139472" y="175588"/>
                    <a:pt x="138508" y="173484"/>
                    <a:pt x="138175" y="171287"/>
                  </a:cubicBezTo>
                  <a:cubicBezTo>
                    <a:pt x="138025" y="170309"/>
                    <a:pt x="137998" y="169303"/>
                    <a:pt x="138239" y="168460"/>
                  </a:cubicBezTo>
                  <a:lnTo>
                    <a:pt x="138153" y="163352"/>
                  </a:lnTo>
                  <a:lnTo>
                    <a:pt x="139472" y="162996"/>
                  </a:lnTo>
                  <a:lnTo>
                    <a:pt x="140527" y="160531"/>
                  </a:lnTo>
                  <a:lnTo>
                    <a:pt x="142461" y="160353"/>
                  </a:lnTo>
                  <a:lnTo>
                    <a:pt x="143872" y="158241"/>
                  </a:lnTo>
                  <a:lnTo>
                    <a:pt x="147748" y="157447"/>
                  </a:lnTo>
                  <a:lnTo>
                    <a:pt x="148719" y="156797"/>
                  </a:lnTo>
                  <a:lnTo>
                    <a:pt x="151270" y="155073"/>
                  </a:lnTo>
                  <a:lnTo>
                    <a:pt x="151270" y="153310"/>
                  </a:lnTo>
                  <a:lnTo>
                    <a:pt x="159985" y="149441"/>
                  </a:lnTo>
                  <a:lnTo>
                    <a:pt x="162712" y="149441"/>
                  </a:lnTo>
                  <a:lnTo>
                    <a:pt x="169147" y="151113"/>
                  </a:lnTo>
                  <a:lnTo>
                    <a:pt x="170110" y="150497"/>
                  </a:lnTo>
                  <a:lnTo>
                    <a:pt x="170110" y="148470"/>
                  </a:lnTo>
                  <a:lnTo>
                    <a:pt x="174779" y="149789"/>
                  </a:lnTo>
                  <a:lnTo>
                    <a:pt x="175922" y="153749"/>
                  </a:lnTo>
                  <a:lnTo>
                    <a:pt x="179968" y="153764"/>
                  </a:lnTo>
                  <a:lnTo>
                    <a:pt x="182349" y="150938"/>
                  </a:lnTo>
                  <a:lnTo>
                    <a:pt x="186841" y="153049"/>
                  </a:lnTo>
                  <a:lnTo>
                    <a:pt x="188690" y="151907"/>
                  </a:lnTo>
                  <a:lnTo>
                    <a:pt x="185346" y="148471"/>
                  </a:lnTo>
                  <a:lnTo>
                    <a:pt x="186579" y="146799"/>
                  </a:lnTo>
                  <a:lnTo>
                    <a:pt x="186579" y="143979"/>
                  </a:lnTo>
                  <a:lnTo>
                    <a:pt x="193119" y="143950"/>
                  </a:lnTo>
                  <a:lnTo>
                    <a:pt x="194679" y="142569"/>
                  </a:lnTo>
                  <a:lnTo>
                    <a:pt x="195906" y="143981"/>
                  </a:lnTo>
                  <a:lnTo>
                    <a:pt x="198174" y="142301"/>
                  </a:lnTo>
                  <a:lnTo>
                    <a:pt x="198287" y="142223"/>
                  </a:lnTo>
                  <a:lnTo>
                    <a:pt x="199371" y="142301"/>
                  </a:lnTo>
                  <a:lnTo>
                    <a:pt x="206649" y="142839"/>
                  </a:lnTo>
                  <a:lnTo>
                    <a:pt x="209378" y="146885"/>
                  </a:lnTo>
                  <a:lnTo>
                    <a:pt x="211142" y="146446"/>
                  </a:lnTo>
                  <a:lnTo>
                    <a:pt x="215629" y="143802"/>
                  </a:lnTo>
                  <a:lnTo>
                    <a:pt x="219418" y="144072"/>
                  </a:lnTo>
                  <a:lnTo>
                    <a:pt x="223905" y="149003"/>
                  </a:lnTo>
                  <a:lnTo>
                    <a:pt x="225401" y="149528"/>
                  </a:lnTo>
                  <a:lnTo>
                    <a:pt x="225847" y="154104"/>
                  </a:lnTo>
                  <a:lnTo>
                    <a:pt x="225229" y="156797"/>
                  </a:lnTo>
                  <a:lnTo>
                    <a:pt x="225138" y="157187"/>
                  </a:lnTo>
                  <a:lnTo>
                    <a:pt x="225847" y="158506"/>
                  </a:lnTo>
                  <a:lnTo>
                    <a:pt x="227257" y="158329"/>
                  </a:lnTo>
                  <a:lnTo>
                    <a:pt x="226904" y="160178"/>
                  </a:lnTo>
                  <a:lnTo>
                    <a:pt x="229716" y="163437"/>
                  </a:lnTo>
                  <a:lnTo>
                    <a:pt x="231126" y="163528"/>
                  </a:lnTo>
                  <a:lnTo>
                    <a:pt x="231126" y="165201"/>
                  </a:lnTo>
                  <a:lnTo>
                    <a:pt x="231828" y="166341"/>
                  </a:lnTo>
                  <a:lnTo>
                    <a:pt x="233507" y="166341"/>
                  </a:lnTo>
                  <a:lnTo>
                    <a:pt x="233507" y="169340"/>
                  </a:lnTo>
                  <a:lnTo>
                    <a:pt x="235967" y="169148"/>
                  </a:lnTo>
                  <a:cubicBezTo>
                    <a:pt x="235967" y="169148"/>
                    <a:pt x="237568" y="170547"/>
                    <a:pt x="237816" y="171189"/>
                  </a:cubicBezTo>
                  <a:cubicBezTo>
                    <a:pt x="237825" y="171212"/>
                    <a:pt x="237816" y="171289"/>
                    <a:pt x="237816" y="171289"/>
                  </a:cubicBezTo>
                  <a:lnTo>
                    <a:pt x="244334" y="171289"/>
                  </a:lnTo>
                  <a:lnTo>
                    <a:pt x="244334" y="162559"/>
                  </a:lnTo>
                  <a:lnTo>
                    <a:pt x="241246" y="156797"/>
                  </a:lnTo>
                  <a:lnTo>
                    <a:pt x="239665" y="153842"/>
                  </a:lnTo>
                  <a:lnTo>
                    <a:pt x="239226" y="149789"/>
                  </a:lnTo>
                  <a:lnTo>
                    <a:pt x="235003" y="146181"/>
                  </a:lnTo>
                  <a:lnTo>
                    <a:pt x="235003" y="143800"/>
                  </a:lnTo>
                  <a:lnTo>
                    <a:pt x="233245" y="142297"/>
                  </a:lnTo>
                  <a:lnTo>
                    <a:pt x="233154" y="142214"/>
                  </a:lnTo>
                  <a:lnTo>
                    <a:pt x="232445" y="139139"/>
                  </a:lnTo>
                  <a:lnTo>
                    <a:pt x="230773" y="136936"/>
                  </a:lnTo>
                  <a:lnTo>
                    <a:pt x="231347" y="127809"/>
                  </a:lnTo>
                  <a:lnTo>
                    <a:pt x="231389" y="127071"/>
                  </a:lnTo>
                  <a:lnTo>
                    <a:pt x="233679" y="125838"/>
                  </a:lnTo>
                  <a:lnTo>
                    <a:pt x="235089" y="122757"/>
                  </a:lnTo>
                  <a:lnTo>
                    <a:pt x="236852" y="122757"/>
                  </a:lnTo>
                  <a:lnTo>
                    <a:pt x="241075" y="118270"/>
                  </a:lnTo>
                  <a:lnTo>
                    <a:pt x="240984" y="116507"/>
                  </a:lnTo>
                  <a:lnTo>
                    <a:pt x="242860" y="113310"/>
                  </a:lnTo>
                  <a:lnTo>
                    <a:pt x="243365" y="112461"/>
                  </a:lnTo>
                  <a:lnTo>
                    <a:pt x="246624" y="111750"/>
                  </a:lnTo>
                  <a:lnTo>
                    <a:pt x="248644" y="107875"/>
                  </a:lnTo>
                  <a:lnTo>
                    <a:pt x="248644" y="105146"/>
                  </a:lnTo>
                  <a:lnTo>
                    <a:pt x="255602" y="104008"/>
                  </a:lnTo>
                  <a:lnTo>
                    <a:pt x="256480" y="101803"/>
                  </a:lnTo>
                  <a:lnTo>
                    <a:pt x="255248" y="99606"/>
                  </a:lnTo>
                  <a:lnTo>
                    <a:pt x="256538" y="98819"/>
                  </a:lnTo>
                  <a:lnTo>
                    <a:pt x="257274" y="98373"/>
                  </a:lnTo>
                  <a:lnTo>
                    <a:pt x="257274" y="95732"/>
                  </a:lnTo>
                  <a:lnTo>
                    <a:pt x="254631" y="93704"/>
                  </a:lnTo>
                  <a:lnTo>
                    <a:pt x="256134" y="92294"/>
                  </a:lnTo>
                  <a:lnTo>
                    <a:pt x="256219" y="91416"/>
                  </a:lnTo>
                  <a:lnTo>
                    <a:pt x="254724" y="90445"/>
                  </a:lnTo>
                  <a:lnTo>
                    <a:pt x="255163" y="88233"/>
                  </a:lnTo>
                  <a:lnTo>
                    <a:pt x="253399" y="87453"/>
                  </a:lnTo>
                  <a:lnTo>
                    <a:pt x="251111" y="87277"/>
                  </a:lnTo>
                  <a:lnTo>
                    <a:pt x="251727" y="85251"/>
                  </a:lnTo>
                  <a:lnTo>
                    <a:pt x="251528" y="84322"/>
                  </a:lnTo>
                  <a:lnTo>
                    <a:pt x="251202" y="82784"/>
                  </a:lnTo>
                  <a:lnTo>
                    <a:pt x="249707" y="79964"/>
                  </a:lnTo>
                  <a:lnTo>
                    <a:pt x="248296" y="79263"/>
                  </a:lnTo>
                  <a:lnTo>
                    <a:pt x="248120" y="75565"/>
                  </a:lnTo>
                  <a:lnTo>
                    <a:pt x="247327" y="73892"/>
                  </a:lnTo>
                  <a:lnTo>
                    <a:pt x="249532" y="71604"/>
                  </a:lnTo>
                  <a:lnTo>
                    <a:pt x="250495" y="72222"/>
                  </a:lnTo>
                  <a:lnTo>
                    <a:pt x="249878" y="75565"/>
                  </a:lnTo>
                  <a:lnTo>
                    <a:pt x="250084" y="78223"/>
                  </a:lnTo>
                  <a:lnTo>
                    <a:pt x="252053" y="79257"/>
                  </a:lnTo>
                  <a:lnTo>
                    <a:pt x="253399" y="81374"/>
                  </a:lnTo>
                  <a:lnTo>
                    <a:pt x="253166" y="84324"/>
                  </a:lnTo>
                  <a:lnTo>
                    <a:pt x="254718" y="84324"/>
                  </a:lnTo>
                  <a:lnTo>
                    <a:pt x="256305" y="81730"/>
                  </a:lnTo>
                  <a:lnTo>
                    <a:pt x="257276" y="77676"/>
                  </a:lnTo>
                  <a:lnTo>
                    <a:pt x="254988" y="74947"/>
                  </a:lnTo>
                  <a:lnTo>
                    <a:pt x="253031" y="71531"/>
                  </a:lnTo>
                  <a:lnTo>
                    <a:pt x="255873" y="71688"/>
                  </a:lnTo>
                  <a:lnTo>
                    <a:pt x="256136" y="73630"/>
                  </a:lnTo>
                  <a:lnTo>
                    <a:pt x="257276" y="73807"/>
                  </a:lnTo>
                  <a:lnTo>
                    <a:pt x="259005" y="69832"/>
                  </a:lnTo>
                  <a:lnTo>
                    <a:pt x="260265" y="66933"/>
                  </a:lnTo>
                  <a:lnTo>
                    <a:pt x="259473" y="61654"/>
                  </a:lnTo>
                  <a:lnTo>
                    <a:pt x="258772" y="60952"/>
                  </a:lnTo>
                  <a:lnTo>
                    <a:pt x="263348" y="56283"/>
                  </a:lnTo>
                  <a:lnTo>
                    <a:pt x="266254" y="56283"/>
                  </a:lnTo>
                  <a:lnTo>
                    <a:pt x="268004" y="55341"/>
                  </a:lnTo>
                  <a:lnTo>
                    <a:pt x="270659" y="53902"/>
                  </a:lnTo>
                  <a:lnTo>
                    <a:pt x="270659" y="51528"/>
                  </a:lnTo>
                  <a:lnTo>
                    <a:pt x="274357" y="50033"/>
                  </a:lnTo>
                  <a:lnTo>
                    <a:pt x="274796" y="48269"/>
                  </a:lnTo>
                  <a:lnTo>
                    <a:pt x="271274" y="44046"/>
                  </a:lnTo>
                  <a:lnTo>
                    <a:pt x="271274" y="38235"/>
                  </a:lnTo>
                  <a:lnTo>
                    <a:pt x="272061" y="35153"/>
                  </a:lnTo>
                  <a:lnTo>
                    <a:pt x="276554" y="32950"/>
                  </a:lnTo>
                  <a:lnTo>
                    <a:pt x="276554" y="31454"/>
                  </a:lnTo>
                  <a:lnTo>
                    <a:pt x="276031" y="29343"/>
                  </a:lnTo>
                  <a:lnTo>
                    <a:pt x="277966" y="28286"/>
                  </a:lnTo>
                  <a:lnTo>
                    <a:pt x="280516" y="28372"/>
                  </a:lnTo>
                  <a:lnTo>
                    <a:pt x="282748" y="26352"/>
                  </a:lnTo>
                  <a:lnTo>
                    <a:pt x="285675" y="23703"/>
                  </a:lnTo>
                  <a:lnTo>
                    <a:pt x="285675" y="21945"/>
                  </a:lnTo>
                  <a:lnTo>
                    <a:pt x="281820" y="21484"/>
                  </a:lnTo>
                  <a:lnTo>
                    <a:pt x="281573" y="19216"/>
                  </a:lnTo>
                  <a:lnTo>
                    <a:pt x="279461" y="19125"/>
                  </a:lnTo>
                  <a:lnTo>
                    <a:pt x="277144" y="11861"/>
                  </a:lnTo>
                  <a:lnTo>
                    <a:pt x="267443" y="11861"/>
                  </a:lnTo>
                  <a:lnTo>
                    <a:pt x="265991" y="19125"/>
                  </a:lnTo>
                  <a:lnTo>
                    <a:pt x="267046" y="21329"/>
                  </a:lnTo>
                  <a:lnTo>
                    <a:pt x="267137" y="23178"/>
                  </a:lnTo>
                  <a:lnTo>
                    <a:pt x="265898" y="23617"/>
                  </a:lnTo>
                  <a:lnTo>
                    <a:pt x="265813" y="25290"/>
                  </a:lnTo>
                  <a:lnTo>
                    <a:pt x="265281" y="26344"/>
                  </a:lnTo>
                  <a:lnTo>
                    <a:pt x="265261" y="26352"/>
                  </a:lnTo>
                  <a:lnTo>
                    <a:pt x="263086" y="26962"/>
                  </a:lnTo>
                  <a:lnTo>
                    <a:pt x="262206" y="29328"/>
                  </a:lnTo>
                  <a:lnTo>
                    <a:pt x="248120" y="32595"/>
                  </a:lnTo>
                  <a:lnTo>
                    <a:pt x="244420" y="35856"/>
                  </a:lnTo>
                  <a:lnTo>
                    <a:pt x="243095" y="38583"/>
                  </a:lnTo>
                  <a:lnTo>
                    <a:pt x="237688" y="40844"/>
                  </a:lnTo>
                  <a:lnTo>
                    <a:pt x="237200" y="41050"/>
                  </a:lnTo>
                  <a:lnTo>
                    <a:pt x="237732" y="42722"/>
                  </a:lnTo>
                  <a:lnTo>
                    <a:pt x="234025" y="42551"/>
                  </a:lnTo>
                  <a:lnTo>
                    <a:pt x="229270" y="45101"/>
                  </a:lnTo>
                  <a:lnTo>
                    <a:pt x="226457" y="47830"/>
                  </a:lnTo>
                  <a:lnTo>
                    <a:pt x="226896" y="49856"/>
                  </a:lnTo>
                  <a:lnTo>
                    <a:pt x="229716" y="49503"/>
                  </a:lnTo>
                  <a:lnTo>
                    <a:pt x="230327" y="50736"/>
                  </a:lnTo>
                  <a:lnTo>
                    <a:pt x="229625" y="52146"/>
                  </a:lnTo>
                  <a:lnTo>
                    <a:pt x="226989" y="52062"/>
                  </a:lnTo>
                  <a:lnTo>
                    <a:pt x="223198" y="55052"/>
                  </a:lnTo>
                  <a:lnTo>
                    <a:pt x="218882" y="54789"/>
                  </a:lnTo>
                  <a:lnTo>
                    <a:pt x="218401" y="55341"/>
                  </a:lnTo>
                  <a:lnTo>
                    <a:pt x="214221" y="60160"/>
                  </a:lnTo>
                  <a:lnTo>
                    <a:pt x="210961" y="59983"/>
                  </a:lnTo>
                  <a:lnTo>
                    <a:pt x="210961" y="58480"/>
                  </a:lnTo>
                  <a:lnTo>
                    <a:pt x="213865" y="57517"/>
                  </a:lnTo>
                  <a:lnTo>
                    <a:pt x="213993" y="55341"/>
                  </a:lnTo>
                  <a:lnTo>
                    <a:pt x="214128" y="53024"/>
                  </a:lnTo>
                  <a:lnTo>
                    <a:pt x="216948" y="50736"/>
                  </a:lnTo>
                  <a:lnTo>
                    <a:pt x="215716" y="45628"/>
                  </a:lnTo>
                  <a:lnTo>
                    <a:pt x="217565" y="42283"/>
                  </a:lnTo>
                  <a:lnTo>
                    <a:pt x="217374" y="40844"/>
                  </a:lnTo>
                  <a:lnTo>
                    <a:pt x="217126" y="38938"/>
                  </a:lnTo>
                  <a:lnTo>
                    <a:pt x="217742" y="38583"/>
                  </a:lnTo>
                  <a:lnTo>
                    <a:pt x="219719" y="40844"/>
                  </a:lnTo>
                  <a:lnTo>
                    <a:pt x="223630" y="40844"/>
                  </a:lnTo>
                  <a:lnTo>
                    <a:pt x="224694" y="39022"/>
                  </a:lnTo>
                  <a:lnTo>
                    <a:pt x="221881" y="34799"/>
                  </a:lnTo>
                  <a:lnTo>
                    <a:pt x="218301" y="31269"/>
                  </a:lnTo>
                  <a:lnTo>
                    <a:pt x="209289" y="31453"/>
                  </a:lnTo>
                  <a:lnTo>
                    <a:pt x="203301" y="31801"/>
                  </a:lnTo>
                  <a:lnTo>
                    <a:pt x="202592" y="30221"/>
                  </a:lnTo>
                  <a:lnTo>
                    <a:pt x="200920" y="28988"/>
                  </a:lnTo>
                  <a:lnTo>
                    <a:pt x="200920" y="27139"/>
                  </a:lnTo>
                  <a:lnTo>
                    <a:pt x="199424" y="27053"/>
                  </a:lnTo>
                  <a:lnTo>
                    <a:pt x="199404" y="26352"/>
                  </a:lnTo>
                  <a:lnTo>
                    <a:pt x="199340" y="24495"/>
                  </a:lnTo>
                  <a:lnTo>
                    <a:pt x="197930" y="23532"/>
                  </a:lnTo>
                  <a:lnTo>
                    <a:pt x="197752" y="21236"/>
                  </a:lnTo>
                  <a:lnTo>
                    <a:pt x="195549" y="19917"/>
                  </a:lnTo>
                  <a:lnTo>
                    <a:pt x="195025" y="21327"/>
                  </a:lnTo>
                  <a:lnTo>
                    <a:pt x="192474" y="21236"/>
                  </a:lnTo>
                  <a:lnTo>
                    <a:pt x="189916" y="16398"/>
                  </a:lnTo>
                  <a:lnTo>
                    <a:pt x="188683" y="15603"/>
                  </a:lnTo>
                  <a:lnTo>
                    <a:pt x="181994" y="15341"/>
                  </a:lnTo>
                  <a:lnTo>
                    <a:pt x="181292" y="16658"/>
                  </a:lnTo>
                  <a:lnTo>
                    <a:pt x="181463" y="17629"/>
                  </a:lnTo>
                  <a:lnTo>
                    <a:pt x="178997" y="20273"/>
                  </a:lnTo>
                  <a:lnTo>
                    <a:pt x="177155" y="20449"/>
                  </a:lnTo>
                  <a:lnTo>
                    <a:pt x="175652" y="22823"/>
                  </a:lnTo>
                  <a:lnTo>
                    <a:pt x="169495" y="21852"/>
                  </a:lnTo>
                  <a:lnTo>
                    <a:pt x="166674" y="22739"/>
                  </a:lnTo>
                  <a:lnTo>
                    <a:pt x="163067" y="21506"/>
                  </a:lnTo>
                  <a:lnTo>
                    <a:pt x="162005" y="19741"/>
                  </a:lnTo>
                  <a:lnTo>
                    <a:pt x="158313" y="18509"/>
                  </a:lnTo>
                  <a:lnTo>
                    <a:pt x="156903" y="20096"/>
                  </a:lnTo>
                  <a:lnTo>
                    <a:pt x="151971" y="18331"/>
                  </a:lnTo>
                  <a:lnTo>
                    <a:pt x="151971" y="15425"/>
                  </a:lnTo>
                  <a:lnTo>
                    <a:pt x="149590" y="14022"/>
                  </a:lnTo>
                  <a:lnTo>
                    <a:pt x="149590" y="16312"/>
                  </a:lnTo>
                  <a:lnTo>
                    <a:pt x="141093" y="16886"/>
                  </a:lnTo>
                  <a:lnTo>
                    <a:pt x="137969" y="17099"/>
                  </a:lnTo>
                  <a:lnTo>
                    <a:pt x="117726" y="16212"/>
                  </a:lnTo>
                  <a:lnTo>
                    <a:pt x="115791" y="16128"/>
                  </a:lnTo>
                  <a:lnTo>
                    <a:pt x="113169" y="16008"/>
                  </a:lnTo>
                  <a:lnTo>
                    <a:pt x="84655" y="12556"/>
                  </a:lnTo>
                  <a:lnTo>
                    <a:pt x="79042" y="11885"/>
                  </a:lnTo>
                  <a:lnTo>
                    <a:pt x="78540" y="11821"/>
                  </a:lnTo>
                  <a:lnTo>
                    <a:pt x="62539" y="9247"/>
                  </a:lnTo>
                  <a:lnTo>
                    <a:pt x="55560" y="8121"/>
                  </a:lnTo>
                  <a:lnTo>
                    <a:pt x="54979" y="7994"/>
                  </a:lnTo>
                  <a:lnTo>
                    <a:pt x="50366" y="6974"/>
                  </a:lnTo>
                  <a:lnTo>
                    <a:pt x="36889" y="3367"/>
                  </a:lnTo>
                  <a:lnTo>
                    <a:pt x="25976" y="0"/>
                  </a:lnTo>
                  <a:close/>
                </a:path>
              </a:pathLst>
            </a:custGeom>
            <a:solidFill>
              <a:srgbClr val="AAFFEE">
                <a:alpha val="2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276275" y="820075"/>
              <a:ext cx="281325" cy="1162475"/>
            </a:xfrm>
            <a:custGeom>
              <a:avLst/>
              <a:gdLst/>
              <a:ahLst/>
              <a:cxnLst/>
              <a:rect l="l" t="t" r="r" b="b"/>
              <a:pathLst>
                <a:path w="11253" h="46499" fill="none" extrusionOk="0">
                  <a:moveTo>
                    <a:pt x="11252" y="0"/>
                  </a:moveTo>
                  <a:cubicBezTo>
                    <a:pt x="11252" y="0"/>
                    <a:pt x="7201" y="10051"/>
                    <a:pt x="7951" y="11100"/>
                  </a:cubicBezTo>
                  <a:cubicBezTo>
                    <a:pt x="8702" y="12149"/>
                    <a:pt x="7201" y="17400"/>
                    <a:pt x="7201" y="17400"/>
                  </a:cubicBezTo>
                  <a:lnTo>
                    <a:pt x="6452" y="19650"/>
                  </a:lnTo>
                  <a:cubicBezTo>
                    <a:pt x="6452" y="19650"/>
                    <a:pt x="8102" y="22049"/>
                    <a:pt x="7951" y="23100"/>
                  </a:cubicBezTo>
                  <a:cubicBezTo>
                    <a:pt x="7802" y="24149"/>
                    <a:pt x="5401" y="26399"/>
                    <a:pt x="5552" y="26999"/>
                  </a:cubicBezTo>
                  <a:cubicBezTo>
                    <a:pt x="5701" y="27600"/>
                    <a:pt x="2551" y="29549"/>
                    <a:pt x="2852" y="30300"/>
                  </a:cubicBezTo>
                  <a:cubicBezTo>
                    <a:pt x="3151" y="31048"/>
                    <a:pt x="3901" y="31349"/>
                    <a:pt x="3451" y="32550"/>
                  </a:cubicBezTo>
                  <a:cubicBezTo>
                    <a:pt x="3001" y="33748"/>
                    <a:pt x="1" y="46499"/>
                    <a:pt x="1" y="46499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582600" y="1045050"/>
              <a:ext cx="854975" cy="266225"/>
            </a:xfrm>
            <a:custGeom>
              <a:avLst/>
              <a:gdLst/>
              <a:ahLst/>
              <a:cxnLst/>
              <a:rect l="l" t="t" r="r" b="b"/>
              <a:pathLst>
                <a:path w="34199" h="10649" fill="none" extrusionOk="0">
                  <a:moveTo>
                    <a:pt x="1" y="152"/>
                  </a:moveTo>
                  <a:cubicBezTo>
                    <a:pt x="1" y="152"/>
                    <a:pt x="3601" y="1"/>
                    <a:pt x="4200" y="301"/>
                  </a:cubicBezTo>
                  <a:cubicBezTo>
                    <a:pt x="4801" y="600"/>
                    <a:pt x="4799" y="1801"/>
                    <a:pt x="4799" y="1801"/>
                  </a:cubicBezTo>
                  <a:cubicBezTo>
                    <a:pt x="4799" y="1801"/>
                    <a:pt x="6300" y="1201"/>
                    <a:pt x="6750" y="1502"/>
                  </a:cubicBezTo>
                  <a:cubicBezTo>
                    <a:pt x="7200" y="1801"/>
                    <a:pt x="7350" y="3600"/>
                    <a:pt x="7350" y="3600"/>
                  </a:cubicBezTo>
                  <a:cubicBezTo>
                    <a:pt x="7350" y="3600"/>
                    <a:pt x="7350" y="4801"/>
                    <a:pt x="6900" y="5400"/>
                  </a:cubicBezTo>
                  <a:cubicBezTo>
                    <a:pt x="6450" y="5998"/>
                    <a:pt x="7350" y="6750"/>
                    <a:pt x="7949" y="6900"/>
                  </a:cubicBezTo>
                  <a:cubicBezTo>
                    <a:pt x="8550" y="7049"/>
                    <a:pt x="9749" y="6300"/>
                    <a:pt x="10350" y="6450"/>
                  </a:cubicBezTo>
                  <a:cubicBezTo>
                    <a:pt x="10951" y="6599"/>
                    <a:pt x="13349" y="7800"/>
                    <a:pt x="13349" y="7800"/>
                  </a:cubicBezTo>
                  <a:lnTo>
                    <a:pt x="16050" y="8100"/>
                  </a:lnTo>
                  <a:lnTo>
                    <a:pt x="18450" y="7650"/>
                  </a:lnTo>
                  <a:lnTo>
                    <a:pt x="19800" y="8700"/>
                  </a:lnTo>
                  <a:lnTo>
                    <a:pt x="23549" y="8399"/>
                  </a:lnTo>
                  <a:cubicBezTo>
                    <a:pt x="23549" y="8399"/>
                    <a:pt x="26249" y="8399"/>
                    <a:pt x="28499" y="9150"/>
                  </a:cubicBezTo>
                  <a:cubicBezTo>
                    <a:pt x="30748" y="9900"/>
                    <a:pt x="34199" y="10649"/>
                    <a:pt x="34199" y="10649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621275" y="846350"/>
              <a:ext cx="453750" cy="866175"/>
            </a:xfrm>
            <a:custGeom>
              <a:avLst/>
              <a:gdLst/>
              <a:ahLst/>
              <a:cxnLst/>
              <a:rect l="l" t="t" r="r" b="b"/>
              <a:pathLst>
                <a:path w="18150" h="34647" fill="none" extrusionOk="0">
                  <a:moveTo>
                    <a:pt x="1651" y="0"/>
                  </a:moveTo>
                  <a:lnTo>
                    <a:pt x="1" y="6149"/>
                  </a:lnTo>
                  <a:lnTo>
                    <a:pt x="901" y="8849"/>
                  </a:lnTo>
                  <a:lnTo>
                    <a:pt x="150" y="10199"/>
                  </a:lnTo>
                  <a:cubicBezTo>
                    <a:pt x="150" y="10199"/>
                    <a:pt x="901" y="11847"/>
                    <a:pt x="2101" y="12448"/>
                  </a:cubicBezTo>
                  <a:cubicBezTo>
                    <a:pt x="3300" y="13048"/>
                    <a:pt x="2701" y="16797"/>
                    <a:pt x="3601" y="17098"/>
                  </a:cubicBezTo>
                  <a:cubicBezTo>
                    <a:pt x="3601" y="17098"/>
                    <a:pt x="6151" y="16648"/>
                    <a:pt x="6151" y="17098"/>
                  </a:cubicBezTo>
                  <a:cubicBezTo>
                    <a:pt x="6151" y="17548"/>
                    <a:pt x="3901" y="21147"/>
                    <a:pt x="3901" y="21147"/>
                  </a:cubicBezTo>
                  <a:cubicBezTo>
                    <a:pt x="3901" y="21147"/>
                    <a:pt x="3901" y="22348"/>
                    <a:pt x="3451" y="22947"/>
                  </a:cubicBezTo>
                  <a:cubicBezTo>
                    <a:pt x="3001" y="23545"/>
                    <a:pt x="3601" y="23696"/>
                    <a:pt x="4051" y="23997"/>
                  </a:cubicBezTo>
                  <a:cubicBezTo>
                    <a:pt x="4501" y="24295"/>
                    <a:pt x="6601" y="23397"/>
                    <a:pt x="6452" y="24297"/>
                  </a:cubicBezTo>
                  <a:cubicBezTo>
                    <a:pt x="6300" y="25197"/>
                    <a:pt x="6750" y="26848"/>
                    <a:pt x="6750" y="26848"/>
                  </a:cubicBezTo>
                  <a:lnTo>
                    <a:pt x="8102" y="29547"/>
                  </a:lnTo>
                  <a:lnTo>
                    <a:pt x="7501" y="31196"/>
                  </a:lnTo>
                  <a:cubicBezTo>
                    <a:pt x="7501" y="31196"/>
                    <a:pt x="8552" y="31347"/>
                    <a:pt x="8552" y="31797"/>
                  </a:cubicBezTo>
                  <a:cubicBezTo>
                    <a:pt x="8552" y="32247"/>
                    <a:pt x="8401" y="32697"/>
                    <a:pt x="9002" y="33147"/>
                  </a:cubicBezTo>
                  <a:cubicBezTo>
                    <a:pt x="9601" y="33597"/>
                    <a:pt x="10951" y="33747"/>
                    <a:pt x="10951" y="33747"/>
                  </a:cubicBezTo>
                  <a:cubicBezTo>
                    <a:pt x="10951" y="33747"/>
                    <a:pt x="13201" y="33747"/>
                    <a:pt x="13801" y="33896"/>
                  </a:cubicBezTo>
                  <a:cubicBezTo>
                    <a:pt x="14402" y="34045"/>
                    <a:pt x="15601" y="33896"/>
                    <a:pt x="15601" y="33896"/>
                  </a:cubicBezTo>
                  <a:cubicBezTo>
                    <a:pt x="15601" y="33896"/>
                    <a:pt x="16799" y="32546"/>
                    <a:pt x="17249" y="32996"/>
                  </a:cubicBezTo>
                  <a:cubicBezTo>
                    <a:pt x="17699" y="33446"/>
                    <a:pt x="18149" y="34647"/>
                    <a:pt x="18149" y="34647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53850" y="1731275"/>
              <a:ext cx="1653675" cy="393750"/>
            </a:xfrm>
            <a:custGeom>
              <a:avLst/>
              <a:gdLst/>
              <a:ahLst/>
              <a:cxnLst/>
              <a:rect l="l" t="t" r="r" b="b"/>
              <a:pathLst>
                <a:path w="66147" h="15750" fill="none" extrusionOk="0">
                  <a:moveTo>
                    <a:pt x="0" y="0"/>
                  </a:moveTo>
                  <a:cubicBezTo>
                    <a:pt x="0" y="0"/>
                    <a:pt x="47247" y="14399"/>
                    <a:pt x="66146" y="15749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2877475" y="1030075"/>
              <a:ext cx="120000" cy="1387425"/>
            </a:xfrm>
            <a:custGeom>
              <a:avLst/>
              <a:gdLst/>
              <a:ahLst/>
              <a:cxnLst/>
              <a:rect l="l" t="t" r="r" b="b"/>
              <a:pathLst>
                <a:path w="4800" h="55497" fill="none" extrusionOk="0">
                  <a:moveTo>
                    <a:pt x="4799" y="0"/>
                  </a:moveTo>
                  <a:cubicBezTo>
                    <a:pt x="4799" y="0"/>
                    <a:pt x="299" y="47098"/>
                    <a:pt x="1" y="55497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482975" y="1633800"/>
              <a:ext cx="1651475" cy="1482250"/>
            </a:xfrm>
            <a:custGeom>
              <a:avLst/>
              <a:gdLst/>
              <a:ahLst/>
              <a:cxnLst/>
              <a:rect l="l" t="t" r="r" b="b"/>
              <a:pathLst>
                <a:path w="66059" h="59290" fill="none" extrusionOk="0">
                  <a:moveTo>
                    <a:pt x="58180" y="3300"/>
                  </a:moveTo>
                  <a:cubicBezTo>
                    <a:pt x="56230" y="4050"/>
                    <a:pt x="42130" y="2099"/>
                    <a:pt x="39731" y="2099"/>
                  </a:cubicBezTo>
                  <a:cubicBezTo>
                    <a:pt x="37332" y="2099"/>
                    <a:pt x="24282" y="1"/>
                    <a:pt x="24282" y="1"/>
                  </a:cubicBezTo>
                  <a:cubicBezTo>
                    <a:pt x="23681" y="4500"/>
                    <a:pt x="19482" y="26549"/>
                    <a:pt x="19482" y="26549"/>
                  </a:cubicBezTo>
                  <a:cubicBezTo>
                    <a:pt x="19482" y="26549"/>
                    <a:pt x="50417" y="31810"/>
                    <a:pt x="65953" y="32022"/>
                  </a:cubicBezTo>
                  <a:cubicBezTo>
                    <a:pt x="65953" y="32022"/>
                    <a:pt x="66059" y="56542"/>
                    <a:pt x="64791" y="59290"/>
                  </a:cubicBezTo>
                  <a:cubicBezTo>
                    <a:pt x="64791" y="59290"/>
                    <a:pt x="8140" y="54852"/>
                    <a:pt x="0" y="51257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935868" y="2093389"/>
              <a:ext cx="948700" cy="52525"/>
            </a:xfrm>
            <a:custGeom>
              <a:avLst/>
              <a:gdLst/>
              <a:ahLst/>
              <a:cxnLst/>
              <a:rect l="l" t="t" r="r" b="b"/>
              <a:pathLst>
                <a:path w="37948" h="2101" fill="none" extrusionOk="0">
                  <a:moveTo>
                    <a:pt x="0" y="0"/>
                  </a:moveTo>
                  <a:cubicBezTo>
                    <a:pt x="0" y="0"/>
                    <a:pt x="27298" y="2101"/>
                    <a:pt x="37948" y="900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3743675" y="1075075"/>
              <a:ext cx="581200" cy="3329825"/>
            </a:xfrm>
            <a:custGeom>
              <a:avLst/>
              <a:gdLst/>
              <a:ahLst/>
              <a:cxnLst/>
              <a:rect l="l" t="t" r="r" b="b"/>
              <a:pathLst>
                <a:path w="23248" h="133193" fill="none" extrusionOk="0">
                  <a:moveTo>
                    <a:pt x="150" y="0"/>
                  </a:moveTo>
                  <a:cubicBezTo>
                    <a:pt x="150" y="0"/>
                    <a:pt x="1199" y="2250"/>
                    <a:pt x="900" y="3001"/>
                  </a:cubicBezTo>
                  <a:cubicBezTo>
                    <a:pt x="600" y="3749"/>
                    <a:pt x="1" y="7050"/>
                    <a:pt x="1199" y="8100"/>
                  </a:cubicBezTo>
                  <a:cubicBezTo>
                    <a:pt x="2400" y="9149"/>
                    <a:pt x="2549" y="11100"/>
                    <a:pt x="2700" y="12299"/>
                  </a:cubicBezTo>
                  <a:cubicBezTo>
                    <a:pt x="2850" y="13499"/>
                    <a:pt x="2400" y="15600"/>
                    <a:pt x="2700" y="16500"/>
                  </a:cubicBezTo>
                  <a:cubicBezTo>
                    <a:pt x="3001" y="17400"/>
                    <a:pt x="4200" y="20100"/>
                    <a:pt x="4200" y="21000"/>
                  </a:cubicBezTo>
                  <a:cubicBezTo>
                    <a:pt x="4200" y="21900"/>
                    <a:pt x="2549" y="24299"/>
                    <a:pt x="2549" y="24299"/>
                  </a:cubicBezTo>
                  <a:lnTo>
                    <a:pt x="4050" y="25199"/>
                  </a:lnTo>
                  <a:cubicBezTo>
                    <a:pt x="4050" y="25199"/>
                    <a:pt x="4950" y="35998"/>
                    <a:pt x="4799" y="37497"/>
                  </a:cubicBezTo>
                  <a:cubicBezTo>
                    <a:pt x="4650" y="38999"/>
                    <a:pt x="3899" y="41547"/>
                    <a:pt x="4500" y="42748"/>
                  </a:cubicBezTo>
                  <a:cubicBezTo>
                    <a:pt x="5100" y="43946"/>
                    <a:pt x="4650" y="46497"/>
                    <a:pt x="5249" y="47397"/>
                  </a:cubicBezTo>
                  <a:cubicBezTo>
                    <a:pt x="5850" y="48297"/>
                    <a:pt x="6900" y="50696"/>
                    <a:pt x="7200" y="51598"/>
                  </a:cubicBezTo>
                  <a:cubicBezTo>
                    <a:pt x="7501" y="52498"/>
                    <a:pt x="6750" y="56846"/>
                    <a:pt x="8100" y="58047"/>
                  </a:cubicBezTo>
                  <a:cubicBezTo>
                    <a:pt x="9450" y="59247"/>
                    <a:pt x="10199" y="61197"/>
                    <a:pt x="10651" y="61497"/>
                  </a:cubicBezTo>
                  <a:cubicBezTo>
                    <a:pt x="11100" y="61796"/>
                    <a:pt x="10949" y="62997"/>
                    <a:pt x="12449" y="62847"/>
                  </a:cubicBezTo>
                  <a:cubicBezTo>
                    <a:pt x="13948" y="62696"/>
                    <a:pt x="14248" y="62847"/>
                    <a:pt x="13500" y="63447"/>
                  </a:cubicBezTo>
                  <a:cubicBezTo>
                    <a:pt x="12749" y="64046"/>
                    <a:pt x="11099" y="64496"/>
                    <a:pt x="11549" y="64946"/>
                  </a:cubicBezTo>
                  <a:cubicBezTo>
                    <a:pt x="11999" y="65396"/>
                    <a:pt x="11999" y="65097"/>
                    <a:pt x="12598" y="65696"/>
                  </a:cubicBezTo>
                  <a:cubicBezTo>
                    <a:pt x="13199" y="66296"/>
                    <a:pt x="13500" y="67646"/>
                    <a:pt x="13500" y="67646"/>
                  </a:cubicBezTo>
                  <a:cubicBezTo>
                    <a:pt x="14248" y="67646"/>
                    <a:pt x="14999" y="68396"/>
                    <a:pt x="14999" y="68396"/>
                  </a:cubicBezTo>
                  <a:cubicBezTo>
                    <a:pt x="14999" y="68396"/>
                    <a:pt x="14549" y="72896"/>
                    <a:pt x="14848" y="73647"/>
                  </a:cubicBezTo>
                  <a:cubicBezTo>
                    <a:pt x="15148" y="74395"/>
                    <a:pt x="14848" y="81595"/>
                    <a:pt x="15298" y="82196"/>
                  </a:cubicBezTo>
                  <a:cubicBezTo>
                    <a:pt x="15748" y="82795"/>
                    <a:pt x="14698" y="85645"/>
                    <a:pt x="15449" y="86845"/>
                  </a:cubicBezTo>
                  <a:cubicBezTo>
                    <a:pt x="16198" y="88046"/>
                    <a:pt x="15899" y="91944"/>
                    <a:pt x="15899" y="91944"/>
                  </a:cubicBezTo>
                  <a:cubicBezTo>
                    <a:pt x="16948" y="93595"/>
                    <a:pt x="15899" y="100643"/>
                    <a:pt x="16648" y="103194"/>
                  </a:cubicBezTo>
                  <a:cubicBezTo>
                    <a:pt x="17398" y="105744"/>
                    <a:pt x="16498" y="105593"/>
                    <a:pt x="16498" y="105593"/>
                  </a:cubicBezTo>
                  <a:lnTo>
                    <a:pt x="18898" y="105894"/>
                  </a:lnTo>
                  <a:cubicBezTo>
                    <a:pt x="18898" y="105894"/>
                    <a:pt x="18599" y="114142"/>
                    <a:pt x="19799" y="116094"/>
                  </a:cubicBezTo>
                  <a:cubicBezTo>
                    <a:pt x="21000" y="118043"/>
                    <a:pt x="21149" y="118343"/>
                    <a:pt x="21299" y="119243"/>
                  </a:cubicBezTo>
                  <a:cubicBezTo>
                    <a:pt x="21448" y="120143"/>
                    <a:pt x="22348" y="120743"/>
                    <a:pt x="22649" y="121493"/>
                  </a:cubicBezTo>
                  <a:cubicBezTo>
                    <a:pt x="22949" y="122244"/>
                    <a:pt x="23248" y="124193"/>
                    <a:pt x="22649" y="124942"/>
                  </a:cubicBezTo>
                  <a:cubicBezTo>
                    <a:pt x="22049" y="125692"/>
                    <a:pt x="20998" y="127042"/>
                    <a:pt x="21448" y="127793"/>
                  </a:cubicBezTo>
                  <a:cubicBezTo>
                    <a:pt x="21898" y="128543"/>
                    <a:pt x="22499" y="130192"/>
                    <a:pt x="21898" y="130791"/>
                  </a:cubicBezTo>
                  <a:cubicBezTo>
                    <a:pt x="21299" y="131393"/>
                    <a:pt x="21448" y="133193"/>
                    <a:pt x="21448" y="133193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4272400" y="1210050"/>
              <a:ext cx="648700" cy="3048600"/>
            </a:xfrm>
            <a:custGeom>
              <a:avLst/>
              <a:gdLst/>
              <a:ahLst/>
              <a:cxnLst/>
              <a:rect l="l" t="t" r="r" b="b"/>
              <a:pathLst>
                <a:path w="25948" h="121944" fill="none" extrusionOk="0">
                  <a:moveTo>
                    <a:pt x="14399" y="1"/>
                  </a:moveTo>
                  <a:cubicBezTo>
                    <a:pt x="14399" y="1"/>
                    <a:pt x="4349" y="7501"/>
                    <a:pt x="3600" y="8401"/>
                  </a:cubicBezTo>
                  <a:cubicBezTo>
                    <a:pt x="2850" y="9301"/>
                    <a:pt x="3600" y="11850"/>
                    <a:pt x="3600" y="11850"/>
                  </a:cubicBezTo>
                  <a:cubicBezTo>
                    <a:pt x="3600" y="11850"/>
                    <a:pt x="0" y="15899"/>
                    <a:pt x="299" y="16951"/>
                  </a:cubicBezTo>
                  <a:cubicBezTo>
                    <a:pt x="600" y="18000"/>
                    <a:pt x="900" y="18599"/>
                    <a:pt x="900" y="20100"/>
                  </a:cubicBezTo>
                  <a:cubicBezTo>
                    <a:pt x="900" y="21600"/>
                    <a:pt x="900" y="23400"/>
                    <a:pt x="2099" y="23850"/>
                  </a:cubicBezTo>
                  <a:cubicBezTo>
                    <a:pt x="3300" y="24299"/>
                    <a:pt x="4799" y="24449"/>
                    <a:pt x="5999" y="25648"/>
                  </a:cubicBezTo>
                  <a:cubicBezTo>
                    <a:pt x="7200" y="26846"/>
                    <a:pt x="7049" y="27447"/>
                    <a:pt x="8249" y="28049"/>
                  </a:cubicBezTo>
                  <a:cubicBezTo>
                    <a:pt x="9450" y="28650"/>
                    <a:pt x="9450" y="30599"/>
                    <a:pt x="9450" y="31198"/>
                  </a:cubicBezTo>
                  <a:cubicBezTo>
                    <a:pt x="9450" y="31798"/>
                    <a:pt x="10499" y="33448"/>
                    <a:pt x="10499" y="33448"/>
                  </a:cubicBezTo>
                  <a:lnTo>
                    <a:pt x="10199" y="35246"/>
                  </a:lnTo>
                  <a:lnTo>
                    <a:pt x="10648" y="36899"/>
                  </a:lnTo>
                  <a:lnTo>
                    <a:pt x="12148" y="36899"/>
                  </a:lnTo>
                  <a:lnTo>
                    <a:pt x="14099" y="38549"/>
                  </a:lnTo>
                  <a:cubicBezTo>
                    <a:pt x="14099" y="38549"/>
                    <a:pt x="14999" y="39298"/>
                    <a:pt x="15298" y="40198"/>
                  </a:cubicBezTo>
                  <a:cubicBezTo>
                    <a:pt x="15598" y="41098"/>
                    <a:pt x="16349" y="42298"/>
                    <a:pt x="15449" y="43049"/>
                  </a:cubicBezTo>
                  <a:cubicBezTo>
                    <a:pt x="14549" y="43798"/>
                    <a:pt x="16498" y="44098"/>
                    <a:pt x="14549" y="45148"/>
                  </a:cubicBezTo>
                  <a:cubicBezTo>
                    <a:pt x="12598" y="46199"/>
                    <a:pt x="11998" y="45598"/>
                    <a:pt x="11849" y="46199"/>
                  </a:cubicBezTo>
                  <a:cubicBezTo>
                    <a:pt x="11700" y="46798"/>
                    <a:pt x="11849" y="49498"/>
                    <a:pt x="11849" y="49498"/>
                  </a:cubicBezTo>
                  <a:lnTo>
                    <a:pt x="9749" y="51296"/>
                  </a:lnTo>
                  <a:cubicBezTo>
                    <a:pt x="9749" y="51296"/>
                    <a:pt x="8699" y="56397"/>
                    <a:pt x="10199" y="57446"/>
                  </a:cubicBezTo>
                  <a:cubicBezTo>
                    <a:pt x="11698" y="58496"/>
                    <a:pt x="14549" y="59396"/>
                    <a:pt x="15148" y="60596"/>
                  </a:cubicBezTo>
                  <a:cubicBezTo>
                    <a:pt x="15749" y="61797"/>
                    <a:pt x="15748" y="64196"/>
                    <a:pt x="16648" y="65096"/>
                  </a:cubicBezTo>
                  <a:cubicBezTo>
                    <a:pt x="17547" y="65996"/>
                    <a:pt x="17699" y="67796"/>
                    <a:pt x="17699" y="67796"/>
                  </a:cubicBezTo>
                  <a:cubicBezTo>
                    <a:pt x="17699" y="67796"/>
                    <a:pt x="18748" y="69745"/>
                    <a:pt x="20249" y="69896"/>
                  </a:cubicBezTo>
                  <a:cubicBezTo>
                    <a:pt x="21748" y="70046"/>
                    <a:pt x="22047" y="71396"/>
                    <a:pt x="22047" y="71995"/>
                  </a:cubicBezTo>
                  <a:cubicBezTo>
                    <a:pt x="22047" y="72596"/>
                    <a:pt x="19949" y="73345"/>
                    <a:pt x="21597" y="74245"/>
                  </a:cubicBezTo>
                  <a:cubicBezTo>
                    <a:pt x="23248" y="75145"/>
                    <a:pt x="23847" y="75746"/>
                    <a:pt x="23847" y="75746"/>
                  </a:cubicBezTo>
                  <a:lnTo>
                    <a:pt x="23998" y="77096"/>
                  </a:lnTo>
                  <a:lnTo>
                    <a:pt x="23098" y="78295"/>
                  </a:lnTo>
                  <a:cubicBezTo>
                    <a:pt x="23098" y="78295"/>
                    <a:pt x="20399" y="78446"/>
                    <a:pt x="20849" y="79195"/>
                  </a:cubicBezTo>
                  <a:cubicBezTo>
                    <a:pt x="21125" y="79654"/>
                    <a:pt x="21481" y="80060"/>
                    <a:pt x="21898" y="80395"/>
                  </a:cubicBezTo>
                  <a:lnTo>
                    <a:pt x="22047" y="82794"/>
                  </a:lnTo>
                  <a:cubicBezTo>
                    <a:pt x="22047" y="82794"/>
                    <a:pt x="22047" y="83095"/>
                    <a:pt x="21898" y="83845"/>
                  </a:cubicBezTo>
                  <a:cubicBezTo>
                    <a:pt x="21748" y="84594"/>
                    <a:pt x="20399" y="85195"/>
                    <a:pt x="20098" y="85795"/>
                  </a:cubicBezTo>
                  <a:cubicBezTo>
                    <a:pt x="19799" y="86394"/>
                    <a:pt x="19349" y="89395"/>
                    <a:pt x="18748" y="89994"/>
                  </a:cubicBezTo>
                  <a:cubicBezTo>
                    <a:pt x="18149" y="90595"/>
                    <a:pt x="18449" y="90894"/>
                    <a:pt x="17699" y="91495"/>
                  </a:cubicBezTo>
                  <a:cubicBezTo>
                    <a:pt x="16948" y="92094"/>
                    <a:pt x="15148" y="94645"/>
                    <a:pt x="15749" y="95244"/>
                  </a:cubicBezTo>
                  <a:cubicBezTo>
                    <a:pt x="16349" y="95844"/>
                    <a:pt x="14698" y="96744"/>
                    <a:pt x="14698" y="96744"/>
                  </a:cubicBezTo>
                  <a:cubicBezTo>
                    <a:pt x="14698" y="96744"/>
                    <a:pt x="13050" y="97643"/>
                    <a:pt x="14248" y="99744"/>
                  </a:cubicBezTo>
                  <a:cubicBezTo>
                    <a:pt x="15449" y="101844"/>
                    <a:pt x="13798" y="103194"/>
                    <a:pt x="14549" y="103794"/>
                  </a:cubicBezTo>
                  <a:cubicBezTo>
                    <a:pt x="15299" y="104393"/>
                    <a:pt x="15299" y="105293"/>
                    <a:pt x="15299" y="105293"/>
                  </a:cubicBezTo>
                  <a:lnTo>
                    <a:pt x="16498" y="107393"/>
                  </a:lnTo>
                  <a:cubicBezTo>
                    <a:pt x="16498" y="107393"/>
                    <a:pt x="14973" y="108310"/>
                    <a:pt x="15299" y="108743"/>
                  </a:cubicBezTo>
                  <a:cubicBezTo>
                    <a:pt x="15299" y="108743"/>
                    <a:pt x="12749" y="113994"/>
                    <a:pt x="13348" y="115794"/>
                  </a:cubicBezTo>
                  <a:cubicBezTo>
                    <a:pt x="13950" y="117594"/>
                    <a:pt x="14698" y="117743"/>
                    <a:pt x="14698" y="117743"/>
                  </a:cubicBezTo>
                  <a:lnTo>
                    <a:pt x="22949" y="116244"/>
                  </a:lnTo>
                  <a:lnTo>
                    <a:pt x="23849" y="118794"/>
                  </a:lnTo>
                  <a:cubicBezTo>
                    <a:pt x="23849" y="118794"/>
                    <a:pt x="23548" y="120745"/>
                    <a:pt x="24448" y="121193"/>
                  </a:cubicBezTo>
                  <a:lnTo>
                    <a:pt x="25948" y="121944"/>
                  </a:ln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47575" y="1892500"/>
              <a:ext cx="592500" cy="1346200"/>
            </a:xfrm>
            <a:custGeom>
              <a:avLst/>
              <a:gdLst/>
              <a:ahLst/>
              <a:cxnLst/>
              <a:rect l="l" t="t" r="r" b="b"/>
              <a:pathLst>
                <a:path w="23700" h="53848" fill="none" extrusionOk="0">
                  <a:moveTo>
                    <a:pt x="23699" y="53848"/>
                  </a:moveTo>
                  <a:cubicBezTo>
                    <a:pt x="22049" y="52348"/>
                    <a:pt x="2101" y="21300"/>
                    <a:pt x="1051" y="20701"/>
                  </a:cubicBezTo>
                  <a:cubicBezTo>
                    <a:pt x="0" y="20100"/>
                    <a:pt x="6150" y="0"/>
                    <a:pt x="6150" y="0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222175" y="2080000"/>
              <a:ext cx="410375" cy="1540775"/>
            </a:xfrm>
            <a:custGeom>
              <a:avLst/>
              <a:gdLst/>
              <a:ahLst/>
              <a:cxnLst/>
              <a:rect l="l" t="t" r="r" b="b"/>
              <a:pathLst>
                <a:path w="16415" h="61631" fill="none" extrusionOk="0">
                  <a:moveTo>
                    <a:pt x="16415" y="0"/>
                  </a:moveTo>
                  <a:cubicBezTo>
                    <a:pt x="16415" y="0"/>
                    <a:pt x="9516" y="38847"/>
                    <a:pt x="8765" y="40048"/>
                  </a:cubicBezTo>
                  <a:cubicBezTo>
                    <a:pt x="8016" y="41249"/>
                    <a:pt x="7565" y="40197"/>
                    <a:pt x="7565" y="40197"/>
                  </a:cubicBezTo>
                  <a:lnTo>
                    <a:pt x="5615" y="38698"/>
                  </a:lnTo>
                  <a:cubicBezTo>
                    <a:pt x="4865" y="39598"/>
                    <a:pt x="4938" y="41126"/>
                    <a:pt x="5043" y="41866"/>
                  </a:cubicBezTo>
                  <a:cubicBezTo>
                    <a:pt x="5149" y="42606"/>
                    <a:pt x="5466" y="44296"/>
                    <a:pt x="5466" y="44719"/>
                  </a:cubicBezTo>
                  <a:cubicBezTo>
                    <a:pt x="5466" y="45142"/>
                    <a:pt x="3774" y="47149"/>
                    <a:pt x="4198" y="47468"/>
                  </a:cubicBezTo>
                  <a:cubicBezTo>
                    <a:pt x="4621" y="47785"/>
                    <a:pt x="4938" y="48842"/>
                    <a:pt x="5149" y="49264"/>
                  </a:cubicBezTo>
                  <a:lnTo>
                    <a:pt x="6206" y="51377"/>
                  </a:lnTo>
                  <a:cubicBezTo>
                    <a:pt x="6523" y="52011"/>
                    <a:pt x="6206" y="52962"/>
                    <a:pt x="5360" y="52751"/>
                  </a:cubicBezTo>
                  <a:cubicBezTo>
                    <a:pt x="4515" y="52540"/>
                    <a:pt x="3774" y="53174"/>
                    <a:pt x="3774" y="53174"/>
                  </a:cubicBezTo>
                  <a:cubicBezTo>
                    <a:pt x="3774" y="53174"/>
                    <a:pt x="2611" y="55923"/>
                    <a:pt x="3034" y="56557"/>
                  </a:cubicBezTo>
                  <a:cubicBezTo>
                    <a:pt x="3458" y="57191"/>
                    <a:pt x="2400" y="57191"/>
                    <a:pt x="2400" y="57930"/>
                  </a:cubicBezTo>
                  <a:cubicBezTo>
                    <a:pt x="2400" y="58670"/>
                    <a:pt x="1449" y="59515"/>
                    <a:pt x="2083" y="59834"/>
                  </a:cubicBezTo>
                  <a:cubicBezTo>
                    <a:pt x="2717" y="60151"/>
                    <a:pt x="4198" y="60257"/>
                    <a:pt x="3351" y="60785"/>
                  </a:cubicBezTo>
                  <a:cubicBezTo>
                    <a:pt x="2506" y="61313"/>
                    <a:pt x="1872" y="61630"/>
                    <a:pt x="1238" y="61630"/>
                  </a:cubicBezTo>
                  <a:cubicBezTo>
                    <a:pt x="604" y="61630"/>
                    <a:pt x="1" y="60933"/>
                    <a:pt x="1" y="60933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2011500" y="2339225"/>
              <a:ext cx="224550" cy="1685800"/>
            </a:xfrm>
            <a:custGeom>
              <a:avLst/>
              <a:gdLst/>
              <a:ahLst/>
              <a:cxnLst/>
              <a:rect l="l" t="t" r="r" b="b"/>
              <a:pathLst>
                <a:path w="8982" h="67432" fill="none" extrusionOk="0">
                  <a:moveTo>
                    <a:pt x="8982" y="1"/>
                  </a:moveTo>
                  <a:cubicBezTo>
                    <a:pt x="8982" y="1"/>
                    <a:pt x="1" y="64684"/>
                    <a:pt x="844" y="67431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928350" y="3118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2369025" y="3100175"/>
              <a:ext cx="609525" cy="858800"/>
            </a:xfrm>
            <a:custGeom>
              <a:avLst/>
              <a:gdLst/>
              <a:ahLst/>
              <a:cxnLst/>
              <a:rect l="l" t="t" r="r" b="b"/>
              <a:pathLst>
                <a:path w="24381" h="34352" fill="none" extrusionOk="0">
                  <a:moveTo>
                    <a:pt x="24064" y="1"/>
                  </a:moveTo>
                  <a:cubicBezTo>
                    <a:pt x="24381" y="1"/>
                    <a:pt x="23747" y="4335"/>
                    <a:pt x="23747" y="4335"/>
                  </a:cubicBezTo>
                  <a:cubicBezTo>
                    <a:pt x="23113" y="4863"/>
                    <a:pt x="22056" y="31391"/>
                    <a:pt x="21845" y="34352"/>
                  </a:cubicBezTo>
                  <a:cubicBezTo>
                    <a:pt x="21845" y="34352"/>
                    <a:pt x="1762" y="33084"/>
                    <a:pt x="1022" y="33084"/>
                  </a:cubicBezTo>
                  <a:cubicBezTo>
                    <a:pt x="283" y="33084"/>
                    <a:pt x="0" y="33858"/>
                    <a:pt x="0" y="33858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3102725" y="3116025"/>
              <a:ext cx="1023450" cy="43700"/>
            </a:xfrm>
            <a:custGeom>
              <a:avLst/>
              <a:gdLst/>
              <a:ahLst/>
              <a:cxnLst/>
              <a:rect l="l" t="t" r="r" b="b"/>
              <a:pathLst>
                <a:path w="40938" h="1748" fill="none" extrusionOk="0">
                  <a:moveTo>
                    <a:pt x="1" y="1"/>
                  </a:moveTo>
                  <a:cubicBezTo>
                    <a:pt x="1" y="1"/>
                    <a:pt x="34206" y="1748"/>
                    <a:pt x="40938" y="556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962700" y="3208525"/>
              <a:ext cx="1193500" cy="506425"/>
            </a:xfrm>
            <a:custGeom>
              <a:avLst/>
              <a:gdLst/>
              <a:ahLst/>
              <a:cxnLst/>
              <a:rect l="l" t="t" r="r" b="b"/>
              <a:pathLst>
                <a:path w="47740" h="20257" fill="none" extrusionOk="0">
                  <a:moveTo>
                    <a:pt x="0" y="1"/>
                  </a:moveTo>
                  <a:cubicBezTo>
                    <a:pt x="0" y="1"/>
                    <a:pt x="14902" y="423"/>
                    <a:pt x="15960" y="529"/>
                  </a:cubicBezTo>
                  <a:lnTo>
                    <a:pt x="16489" y="13740"/>
                  </a:lnTo>
                  <a:lnTo>
                    <a:pt x="17862" y="14904"/>
                  </a:lnTo>
                  <a:lnTo>
                    <a:pt x="20081" y="14480"/>
                  </a:lnTo>
                  <a:lnTo>
                    <a:pt x="21032" y="15750"/>
                  </a:lnTo>
                  <a:lnTo>
                    <a:pt x="23570" y="16912"/>
                  </a:lnTo>
                  <a:lnTo>
                    <a:pt x="25261" y="16912"/>
                  </a:lnTo>
                  <a:lnTo>
                    <a:pt x="26742" y="16595"/>
                  </a:lnTo>
                  <a:lnTo>
                    <a:pt x="28432" y="17757"/>
                  </a:lnTo>
                  <a:lnTo>
                    <a:pt x="28432" y="18497"/>
                  </a:lnTo>
                  <a:lnTo>
                    <a:pt x="30968" y="18074"/>
                  </a:lnTo>
                  <a:lnTo>
                    <a:pt x="32342" y="18603"/>
                  </a:lnTo>
                  <a:lnTo>
                    <a:pt x="33400" y="18497"/>
                  </a:lnTo>
                  <a:lnTo>
                    <a:pt x="34879" y="18286"/>
                  </a:lnTo>
                  <a:lnTo>
                    <a:pt x="36253" y="18603"/>
                  </a:lnTo>
                  <a:lnTo>
                    <a:pt x="37415" y="19342"/>
                  </a:lnTo>
                  <a:lnTo>
                    <a:pt x="39213" y="18708"/>
                  </a:lnTo>
                  <a:lnTo>
                    <a:pt x="41855" y="18708"/>
                  </a:lnTo>
                  <a:lnTo>
                    <a:pt x="43334" y="17863"/>
                  </a:lnTo>
                  <a:lnTo>
                    <a:pt x="44391" y="18286"/>
                  </a:lnTo>
                  <a:cubicBezTo>
                    <a:pt x="44391" y="18286"/>
                    <a:pt x="46752" y="20113"/>
                    <a:pt x="47739" y="20257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126500" y="2611350"/>
              <a:ext cx="883400" cy="39250"/>
            </a:xfrm>
            <a:custGeom>
              <a:avLst/>
              <a:gdLst/>
              <a:ahLst/>
              <a:cxnLst/>
              <a:rect l="l" t="t" r="r" b="b"/>
              <a:pathLst>
                <a:path w="35336" h="1570" fill="none" extrusionOk="0">
                  <a:moveTo>
                    <a:pt x="1" y="1"/>
                  </a:moveTo>
                  <a:cubicBezTo>
                    <a:pt x="1" y="1"/>
                    <a:pt x="21631" y="1569"/>
                    <a:pt x="35336" y="46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3937700" y="2484525"/>
              <a:ext cx="578425" cy="37050"/>
            </a:xfrm>
            <a:custGeom>
              <a:avLst/>
              <a:gdLst/>
              <a:ahLst/>
              <a:cxnLst/>
              <a:rect l="l" t="t" r="r" b="b"/>
              <a:pathLst>
                <a:path w="23137" h="1482" fill="none" extrusionOk="0">
                  <a:moveTo>
                    <a:pt x="0" y="1270"/>
                  </a:moveTo>
                  <a:cubicBezTo>
                    <a:pt x="0" y="1270"/>
                    <a:pt x="1796" y="1481"/>
                    <a:pt x="4651" y="1481"/>
                  </a:cubicBezTo>
                  <a:cubicBezTo>
                    <a:pt x="7504" y="1481"/>
                    <a:pt x="18285" y="0"/>
                    <a:pt x="19342" y="0"/>
                  </a:cubicBezTo>
                  <a:cubicBezTo>
                    <a:pt x="20400" y="0"/>
                    <a:pt x="21457" y="317"/>
                    <a:pt x="21457" y="317"/>
                  </a:cubicBezTo>
                  <a:lnTo>
                    <a:pt x="23137" y="317"/>
                  </a:ln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3863650" y="1990000"/>
              <a:ext cx="645000" cy="37450"/>
            </a:xfrm>
            <a:custGeom>
              <a:avLst/>
              <a:gdLst/>
              <a:ahLst/>
              <a:cxnLst/>
              <a:rect l="l" t="t" r="r" b="b"/>
              <a:pathLst>
                <a:path w="25800" h="1498" fill="none" extrusionOk="0">
                  <a:moveTo>
                    <a:pt x="0" y="900"/>
                  </a:moveTo>
                  <a:cubicBezTo>
                    <a:pt x="0" y="900"/>
                    <a:pt x="5500" y="440"/>
                    <a:pt x="7508" y="970"/>
                  </a:cubicBezTo>
                  <a:cubicBezTo>
                    <a:pt x="9515" y="1498"/>
                    <a:pt x="17866" y="758"/>
                    <a:pt x="19451" y="653"/>
                  </a:cubicBezTo>
                  <a:cubicBezTo>
                    <a:pt x="21036" y="547"/>
                    <a:pt x="25800" y="0"/>
                    <a:pt x="25800" y="0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4357825" y="1409125"/>
              <a:ext cx="694950" cy="1694625"/>
            </a:xfrm>
            <a:custGeom>
              <a:avLst/>
              <a:gdLst/>
              <a:ahLst/>
              <a:cxnLst/>
              <a:rect l="l" t="t" r="r" b="b"/>
              <a:pathLst>
                <a:path w="27798" h="67785" fill="none" extrusionOk="0">
                  <a:moveTo>
                    <a:pt x="1" y="1797"/>
                  </a:moveTo>
                  <a:cubicBezTo>
                    <a:pt x="1" y="1797"/>
                    <a:pt x="3065" y="1057"/>
                    <a:pt x="3699" y="1057"/>
                  </a:cubicBezTo>
                  <a:cubicBezTo>
                    <a:pt x="4335" y="1057"/>
                    <a:pt x="4124" y="1"/>
                    <a:pt x="4969" y="106"/>
                  </a:cubicBezTo>
                  <a:cubicBezTo>
                    <a:pt x="5814" y="212"/>
                    <a:pt x="6342" y="952"/>
                    <a:pt x="6554" y="1586"/>
                  </a:cubicBezTo>
                  <a:cubicBezTo>
                    <a:pt x="6765" y="2220"/>
                    <a:pt x="9407" y="2220"/>
                    <a:pt x="9407" y="2220"/>
                  </a:cubicBezTo>
                  <a:cubicBezTo>
                    <a:pt x="9407" y="2220"/>
                    <a:pt x="11099" y="2325"/>
                    <a:pt x="14163" y="3701"/>
                  </a:cubicBezTo>
                  <a:cubicBezTo>
                    <a:pt x="17227" y="5074"/>
                    <a:pt x="19026" y="5286"/>
                    <a:pt x="19026" y="5286"/>
                  </a:cubicBezTo>
                  <a:lnTo>
                    <a:pt x="19237" y="6342"/>
                  </a:lnTo>
                  <a:lnTo>
                    <a:pt x="21033" y="7505"/>
                  </a:lnTo>
                  <a:lnTo>
                    <a:pt x="22195" y="9937"/>
                  </a:lnTo>
                  <a:lnTo>
                    <a:pt x="23154" y="11676"/>
                  </a:lnTo>
                  <a:lnTo>
                    <a:pt x="23239" y="15269"/>
                  </a:lnTo>
                  <a:lnTo>
                    <a:pt x="23154" y="22627"/>
                  </a:lnTo>
                  <a:lnTo>
                    <a:pt x="22554" y="27076"/>
                  </a:lnTo>
                  <a:cubicBezTo>
                    <a:pt x="22554" y="27076"/>
                    <a:pt x="22970" y="28406"/>
                    <a:pt x="23146" y="29067"/>
                  </a:cubicBezTo>
                  <a:cubicBezTo>
                    <a:pt x="23146" y="29067"/>
                    <a:pt x="23041" y="29595"/>
                    <a:pt x="23252" y="30546"/>
                  </a:cubicBezTo>
                  <a:cubicBezTo>
                    <a:pt x="23463" y="31499"/>
                    <a:pt x="23888" y="31180"/>
                    <a:pt x="25473" y="31814"/>
                  </a:cubicBezTo>
                  <a:cubicBezTo>
                    <a:pt x="27058" y="32450"/>
                    <a:pt x="27058" y="33190"/>
                    <a:pt x="27058" y="33190"/>
                  </a:cubicBezTo>
                  <a:cubicBezTo>
                    <a:pt x="27058" y="33190"/>
                    <a:pt x="26424" y="36150"/>
                    <a:pt x="26107" y="37839"/>
                  </a:cubicBezTo>
                  <a:cubicBezTo>
                    <a:pt x="25790" y="39529"/>
                    <a:pt x="27375" y="49676"/>
                    <a:pt x="27480" y="50841"/>
                  </a:cubicBezTo>
                  <a:cubicBezTo>
                    <a:pt x="27586" y="52003"/>
                    <a:pt x="27797" y="54222"/>
                    <a:pt x="27797" y="54222"/>
                  </a:cubicBezTo>
                  <a:cubicBezTo>
                    <a:pt x="27797" y="54222"/>
                    <a:pt x="26635" y="57182"/>
                    <a:pt x="26107" y="58344"/>
                  </a:cubicBezTo>
                  <a:cubicBezTo>
                    <a:pt x="25578" y="59505"/>
                    <a:pt x="26107" y="60246"/>
                    <a:pt x="26424" y="60669"/>
                  </a:cubicBezTo>
                  <a:cubicBezTo>
                    <a:pt x="26741" y="61092"/>
                    <a:pt x="26318" y="62465"/>
                    <a:pt x="26318" y="62465"/>
                  </a:cubicBezTo>
                  <a:cubicBezTo>
                    <a:pt x="26318" y="62465"/>
                    <a:pt x="24944" y="62782"/>
                    <a:pt x="23782" y="62994"/>
                  </a:cubicBezTo>
                  <a:cubicBezTo>
                    <a:pt x="22618" y="63205"/>
                    <a:pt x="23993" y="64261"/>
                    <a:pt x="24099" y="64895"/>
                  </a:cubicBezTo>
                  <a:cubicBezTo>
                    <a:pt x="24205" y="65531"/>
                    <a:pt x="23888" y="65848"/>
                    <a:pt x="23888" y="65848"/>
                  </a:cubicBezTo>
                  <a:lnTo>
                    <a:pt x="22935" y="65109"/>
                  </a:lnTo>
                  <a:cubicBezTo>
                    <a:pt x="22935" y="65109"/>
                    <a:pt x="21561" y="65214"/>
                    <a:pt x="20822" y="65320"/>
                  </a:cubicBezTo>
                  <a:cubicBezTo>
                    <a:pt x="20082" y="65426"/>
                    <a:pt x="20432" y="67785"/>
                    <a:pt x="20432" y="67785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4595625" y="2126625"/>
              <a:ext cx="334625" cy="30275"/>
            </a:xfrm>
            <a:custGeom>
              <a:avLst/>
              <a:gdLst/>
              <a:ahLst/>
              <a:cxnLst/>
              <a:rect l="l" t="t" r="r" b="b"/>
              <a:pathLst>
                <a:path w="13385" h="1211" fill="none" extrusionOk="0">
                  <a:moveTo>
                    <a:pt x="0" y="1105"/>
                  </a:moveTo>
                  <a:cubicBezTo>
                    <a:pt x="0" y="1105"/>
                    <a:pt x="2855" y="1210"/>
                    <a:pt x="3806" y="1210"/>
                  </a:cubicBezTo>
                  <a:cubicBezTo>
                    <a:pt x="4757" y="1210"/>
                    <a:pt x="8563" y="682"/>
                    <a:pt x="8563" y="682"/>
                  </a:cubicBezTo>
                  <a:lnTo>
                    <a:pt x="11415" y="154"/>
                  </a:lnTo>
                  <a:lnTo>
                    <a:pt x="13385" y="1"/>
                  </a:ln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114725" y="3168900"/>
              <a:ext cx="700250" cy="103100"/>
            </a:xfrm>
            <a:custGeom>
              <a:avLst/>
              <a:gdLst/>
              <a:ahLst/>
              <a:cxnLst/>
              <a:rect l="l" t="t" r="r" b="b"/>
              <a:pathLst>
                <a:path w="28010" h="4124" fill="none" extrusionOk="0">
                  <a:moveTo>
                    <a:pt x="0" y="2008"/>
                  </a:moveTo>
                  <a:cubicBezTo>
                    <a:pt x="0" y="2008"/>
                    <a:pt x="5285" y="740"/>
                    <a:pt x="6976" y="1269"/>
                  </a:cubicBezTo>
                  <a:cubicBezTo>
                    <a:pt x="8668" y="1797"/>
                    <a:pt x="13317" y="1374"/>
                    <a:pt x="13317" y="1374"/>
                  </a:cubicBezTo>
                  <a:lnTo>
                    <a:pt x="18180" y="846"/>
                  </a:lnTo>
                  <a:cubicBezTo>
                    <a:pt x="18180" y="846"/>
                    <a:pt x="24733" y="1"/>
                    <a:pt x="25155" y="423"/>
                  </a:cubicBezTo>
                  <a:cubicBezTo>
                    <a:pt x="25578" y="846"/>
                    <a:pt x="25050" y="2748"/>
                    <a:pt x="24521" y="3384"/>
                  </a:cubicBezTo>
                  <a:cubicBezTo>
                    <a:pt x="23993" y="4019"/>
                    <a:pt x="24944" y="4123"/>
                    <a:pt x="25895" y="4018"/>
                  </a:cubicBezTo>
                  <a:cubicBezTo>
                    <a:pt x="26848" y="3912"/>
                    <a:pt x="27482" y="2855"/>
                    <a:pt x="28010" y="3067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5034250" y="2137325"/>
              <a:ext cx="497000" cy="104200"/>
            </a:xfrm>
            <a:custGeom>
              <a:avLst/>
              <a:gdLst/>
              <a:ahLst/>
              <a:cxnLst/>
              <a:rect l="l" t="t" r="r" b="b"/>
              <a:pathLst>
                <a:path w="19880" h="4168" fill="none" extrusionOk="0">
                  <a:moveTo>
                    <a:pt x="19880" y="1"/>
                  </a:moveTo>
                  <a:cubicBezTo>
                    <a:pt x="19880" y="1"/>
                    <a:pt x="16701" y="2158"/>
                    <a:pt x="15644" y="2369"/>
                  </a:cubicBezTo>
                  <a:cubicBezTo>
                    <a:pt x="14587" y="2580"/>
                    <a:pt x="12261" y="2897"/>
                    <a:pt x="12261" y="2897"/>
                  </a:cubicBezTo>
                  <a:lnTo>
                    <a:pt x="10465" y="2050"/>
                  </a:lnTo>
                  <a:lnTo>
                    <a:pt x="6448" y="3109"/>
                  </a:lnTo>
                  <a:lnTo>
                    <a:pt x="2433" y="4167"/>
                  </a:lnTo>
                  <a:lnTo>
                    <a:pt x="1" y="4062"/>
                  </a:ln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4849850" y="2815300"/>
              <a:ext cx="1684500" cy="353625"/>
            </a:xfrm>
            <a:custGeom>
              <a:avLst/>
              <a:gdLst/>
              <a:ahLst/>
              <a:cxnLst/>
              <a:rect l="l" t="t" r="r" b="b"/>
              <a:pathLst>
                <a:path w="67380" h="14145" fill="none" extrusionOk="0">
                  <a:moveTo>
                    <a:pt x="0" y="14086"/>
                  </a:moveTo>
                  <a:cubicBezTo>
                    <a:pt x="0" y="14086"/>
                    <a:pt x="6954" y="14145"/>
                    <a:pt x="6954" y="13616"/>
                  </a:cubicBezTo>
                  <a:lnTo>
                    <a:pt x="6954" y="12454"/>
                  </a:lnTo>
                  <a:lnTo>
                    <a:pt x="11288" y="12031"/>
                  </a:lnTo>
                  <a:cubicBezTo>
                    <a:pt x="11288" y="12031"/>
                    <a:pt x="20271" y="10339"/>
                    <a:pt x="24499" y="10022"/>
                  </a:cubicBezTo>
                  <a:cubicBezTo>
                    <a:pt x="28728" y="9705"/>
                    <a:pt x="32109" y="8754"/>
                    <a:pt x="36126" y="8014"/>
                  </a:cubicBezTo>
                  <a:cubicBezTo>
                    <a:pt x="40141" y="7275"/>
                    <a:pt x="47541" y="7064"/>
                    <a:pt x="50077" y="6324"/>
                  </a:cubicBezTo>
                  <a:cubicBezTo>
                    <a:pt x="52613" y="5584"/>
                    <a:pt x="59377" y="4420"/>
                    <a:pt x="61915" y="3152"/>
                  </a:cubicBezTo>
                  <a:cubicBezTo>
                    <a:pt x="64451" y="1884"/>
                    <a:pt x="67380" y="1"/>
                    <a:pt x="67380" y="1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4220425" y="3792500"/>
              <a:ext cx="414900" cy="23800"/>
            </a:xfrm>
            <a:custGeom>
              <a:avLst/>
              <a:gdLst/>
              <a:ahLst/>
              <a:cxnLst/>
              <a:rect l="l" t="t" r="r" b="b"/>
              <a:pathLst>
                <a:path w="16596" h="952" fill="none" extrusionOk="0">
                  <a:moveTo>
                    <a:pt x="1" y="951"/>
                  </a:moveTo>
                  <a:cubicBezTo>
                    <a:pt x="1" y="951"/>
                    <a:pt x="5391" y="634"/>
                    <a:pt x="7082" y="740"/>
                  </a:cubicBezTo>
                  <a:cubicBezTo>
                    <a:pt x="8774" y="845"/>
                    <a:pt x="16595" y="0"/>
                    <a:pt x="16595" y="0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748875" y="3227025"/>
              <a:ext cx="1705325" cy="216725"/>
            </a:xfrm>
            <a:custGeom>
              <a:avLst/>
              <a:gdLst/>
              <a:ahLst/>
              <a:cxnLst/>
              <a:rect l="l" t="t" r="r" b="b"/>
              <a:pathLst>
                <a:path w="68213" h="8669" fill="none" extrusionOk="0">
                  <a:moveTo>
                    <a:pt x="1" y="8668"/>
                  </a:moveTo>
                  <a:cubicBezTo>
                    <a:pt x="1" y="8668"/>
                    <a:pt x="2538" y="8349"/>
                    <a:pt x="3701" y="8032"/>
                  </a:cubicBezTo>
                  <a:cubicBezTo>
                    <a:pt x="4863" y="7715"/>
                    <a:pt x="318" y="8246"/>
                    <a:pt x="15644" y="6870"/>
                  </a:cubicBezTo>
                  <a:cubicBezTo>
                    <a:pt x="30969" y="5496"/>
                    <a:pt x="37944" y="3595"/>
                    <a:pt x="37944" y="3595"/>
                  </a:cubicBezTo>
                  <a:lnTo>
                    <a:pt x="39742" y="3278"/>
                  </a:lnTo>
                  <a:cubicBezTo>
                    <a:pt x="39742" y="3278"/>
                    <a:pt x="42278" y="1480"/>
                    <a:pt x="43546" y="1268"/>
                  </a:cubicBezTo>
                  <a:cubicBezTo>
                    <a:pt x="44816" y="1057"/>
                    <a:pt x="49042" y="317"/>
                    <a:pt x="49042" y="317"/>
                  </a:cubicBezTo>
                  <a:cubicBezTo>
                    <a:pt x="49042" y="317"/>
                    <a:pt x="49465" y="0"/>
                    <a:pt x="50627" y="212"/>
                  </a:cubicBezTo>
                  <a:cubicBezTo>
                    <a:pt x="51791" y="423"/>
                    <a:pt x="52742" y="634"/>
                    <a:pt x="52742" y="634"/>
                  </a:cubicBezTo>
                  <a:lnTo>
                    <a:pt x="52848" y="2008"/>
                  </a:lnTo>
                  <a:lnTo>
                    <a:pt x="54644" y="2221"/>
                  </a:lnTo>
                  <a:lnTo>
                    <a:pt x="59823" y="740"/>
                  </a:lnTo>
                  <a:lnTo>
                    <a:pt x="64369" y="3806"/>
                  </a:lnTo>
                  <a:lnTo>
                    <a:pt x="68213" y="4833"/>
                  </a:ln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5179575" y="4027625"/>
              <a:ext cx="837625" cy="190775"/>
            </a:xfrm>
            <a:custGeom>
              <a:avLst/>
              <a:gdLst/>
              <a:ahLst/>
              <a:cxnLst/>
              <a:rect l="l" t="t" r="r" b="b"/>
              <a:pathLst>
                <a:path w="33505" h="7631" fill="none" extrusionOk="0">
                  <a:moveTo>
                    <a:pt x="465" y="7630"/>
                  </a:moveTo>
                  <a:lnTo>
                    <a:pt x="1269" y="6237"/>
                  </a:lnTo>
                  <a:lnTo>
                    <a:pt x="1269" y="4546"/>
                  </a:lnTo>
                  <a:cubicBezTo>
                    <a:pt x="1269" y="4546"/>
                    <a:pt x="1692" y="3384"/>
                    <a:pt x="846" y="3173"/>
                  </a:cubicBezTo>
                  <a:cubicBezTo>
                    <a:pt x="1" y="2959"/>
                    <a:pt x="107" y="1905"/>
                    <a:pt x="107" y="1905"/>
                  </a:cubicBezTo>
                  <a:lnTo>
                    <a:pt x="2008" y="1588"/>
                  </a:lnTo>
                  <a:lnTo>
                    <a:pt x="4441" y="1480"/>
                  </a:lnTo>
                  <a:lnTo>
                    <a:pt x="8456" y="1163"/>
                  </a:lnTo>
                  <a:lnTo>
                    <a:pt x="13001" y="424"/>
                  </a:lnTo>
                  <a:cubicBezTo>
                    <a:pt x="13001" y="424"/>
                    <a:pt x="15009" y="1"/>
                    <a:pt x="15961" y="212"/>
                  </a:cubicBezTo>
                  <a:cubicBezTo>
                    <a:pt x="16914" y="424"/>
                    <a:pt x="17124" y="1375"/>
                    <a:pt x="17124" y="1375"/>
                  </a:cubicBezTo>
                  <a:lnTo>
                    <a:pt x="18709" y="1586"/>
                  </a:lnTo>
                  <a:cubicBezTo>
                    <a:pt x="18709" y="1586"/>
                    <a:pt x="20188" y="1058"/>
                    <a:pt x="22937" y="1058"/>
                  </a:cubicBezTo>
                  <a:cubicBezTo>
                    <a:pt x="25684" y="1058"/>
                    <a:pt x="28009" y="741"/>
                    <a:pt x="29595" y="741"/>
                  </a:cubicBezTo>
                  <a:cubicBezTo>
                    <a:pt x="31180" y="741"/>
                    <a:pt x="31286" y="424"/>
                    <a:pt x="31814" y="635"/>
                  </a:cubicBezTo>
                  <a:cubicBezTo>
                    <a:pt x="32343" y="846"/>
                    <a:pt x="33188" y="2114"/>
                    <a:pt x="33505" y="2114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5010475" y="3409325"/>
              <a:ext cx="99450" cy="832575"/>
            </a:xfrm>
            <a:custGeom>
              <a:avLst/>
              <a:gdLst/>
              <a:ahLst/>
              <a:cxnLst/>
              <a:rect l="l" t="t" r="r" b="b"/>
              <a:pathLst>
                <a:path w="3978" h="33303" fill="none" extrusionOk="0">
                  <a:moveTo>
                    <a:pt x="1" y="1"/>
                  </a:moveTo>
                  <a:cubicBezTo>
                    <a:pt x="1" y="1"/>
                    <a:pt x="1691" y="2221"/>
                    <a:pt x="1797" y="2642"/>
                  </a:cubicBezTo>
                  <a:cubicBezTo>
                    <a:pt x="1903" y="3065"/>
                    <a:pt x="1797" y="8667"/>
                    <a:pt x="1797" y="8667"/>
                  </a:cubicBezTo>
                  <a:cubicBezTo>
                    <a:pt x="1797" y="8667"/>
                    <a:pt x="740" y="16806"/>
                    <a:pt x="952" y="17123"/>
                  </a:cubicBezTo>
                  <a:cubicBezTo>
                    <a:pt x="1163" y="17440"/>
                    <a:pt x="635" y="20716"/>
                    <a:pt x="1057" y="21244"/>
                  </a:cubicBezTo>
                  <a:cubicBezTo>
                    <a:pt x="1480" y="21773"/>
                    <a:pt x="1797" y="23571"/>
                    <a:pt x="1797" y="23571"/>
                  </a:cubicBezTo>
                  <a:cubicBezTo>
                    <a:pt x="1797" y="23571"/>
                    <a:pt x="2959" y="30757"/>
                    <a:pt x="3065" y="31603"/>
                  </a:cubicBezTo>
                  <a:cubicBezTo>
                    <a:pt x="3172" y="32448"/>
                    <a:pt x="3978" y="33302"/>
                    <a:pt x="3978" y="33302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5401575" y="3375000"/>
              <a:ext cx="161200" cy="644725"/>
            </a:xfrm>
            <a:custGeom>
              <a:avLst/>
              <a:gdLst/>
              <a:ahLst/>
              <a:cxnLst/>
              <a:rect l="l" t="t" r="r" b="b"/>
              <a:pathLst>
                <a:path w="6448" h="25789" fill="none" extrusionOk="0">
                  <a:moveTo>
                    <a:pt x="106" y="0"/>
                  </a:moveTo>
                  <a:lnTo>
                    <a:pt x="106" y="1374"/>
                  </a:lnTo>
                  <a:cubicBezTo>
                    <a:pt x="106" y="1374"/>
                    <a:pt x="0" y="845"/>
                    <a:pt x="1585" y="5285"/>
                  </a:cubicBezTo>
                  <a:cubicBezTo>
                    <a:pt x="3172" y="9725"/>
                    <a:pt x="4862" y="16489"/>
                    <a:pt x="5391" y="16912"/>
                  </a:cubicBezTo>
                  <a:cubicBezTo>
                    <a:pt x="5919" y="17334"/>
                    <a:pt x="6025" y="18391"/>
                    <a:pt x="5708" y="18919"/>
                  </a:cubicBezTo>
                  <a:cubicBezTo>
                    <a:pt x="5391" y="19447"/>
                    <a:pt x="5285" y="19764"/>
                    <a:pt x="5179" y="20293"/>
                  </a:cubicBezTo>
                  <a:cubicBezTo>
                    <a:pt x="5074" y="20821"/>
                    <a:pt x="5074" y="21668"/>
                    <a:pt x="5074" y="21668"/>
                  </a:cubicBezTo>
                  <a:lnTo>
                    <a:pt x="6447" y="23464"/>
                  </a:lnTo>
                  <a:lnTo>
                    <a:pt x="5602" y="25049"/>
                  </a:lnTo>
                  <a:lnTo>
                    <a:pt x="5602" y="25789"/>
                  </a:ln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710725" y="3306300"/>
              <a:ext cx="410925" cy="424450"/>
            </a:xfrm>
            <a:custGeom>
              <a:avLst/>
              <a:gdLst/>
              <a:ahLst/>
              <a:cxnLst/>
              <a:rect l="l" t="t" r="r" b="b"/>
              <a:pathLst>
                <a:path w="16437" h="16978" fill="none" extrusionOk="0">
                  <a:moveTo>
                    <a:pt x="846" y="1"/>
                  </a:moveTo>
                  <a:lnTo>
                    <a:pt x="0" y="2009"/>
                  </a:lnTo>
                  <a:lnTo>
                    <a:pt x="1480" y="2748"/>
                  </a:lnTo>
                  <a:lnTo>
                    <a:pt x="2644" y="3276"/>
                  </a:lnTo>
                  <a:lnTo>
                    <a:pt x="4863" y="4861"/>
                  </a:lnTo>
                  <a:lnTo>
                    <a:pt x="6659" y="7082"/>
                  </a:lnTo>
                  <a:cubicBezTo>
                    <a:pt x="6659" y="7082"/>
                    <a:pt x="6764" y="8667"/>
                    <a:pt x="8563" y="9618"/>
                  </a:cubicBezTo>
                  <a:cubicBezTo>
                    <a:pt x="10359" y="10569"/>
                    <a:pt x="12155" y="11627"/>
                    <a:pt x="12155" y="11627"/>
                  </a:cubicBezTo>
                  <a:cubicBezTo>
                    <a:pt x="12155" y="11627"/>
                    <a:pt x="12472" y="11944"/>
                    <a:pt x="12683" y="12578"/>
                  </a:cubicBezTo>
                  <a:cubicBezTo>
                    <a:pt x="12895" y="13212"/>
                    <a:pt x="13423" y="14269"/>
                    <a:pt x="13423" y="14269"/>
                  </a:cubicBezTo>
                  <a:cubicBezTo>
                    <a:pt x="13423" y="14269"/>
                    <a:pt x="14268" y="15220"/>
                    <a:pt x="14693" y="15854"/>
                  </a:cubicBezTo>
                  <a:cubicBezTo>
                    <a:pt x="15115" y="16488"/>
                    <a:pt x="16436" y="16978"/>
                    <a:pt x="16436" y="16978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560100" y="2991825"/>
              <a:ext cx="422775" cy="351500"/>
            </a:xfrm>
            <a:custGeom>
              <a:avLst/>
              <a:gdLst/>
              <a:ahLst/>
              <a:cxnLst/>
              <a:rect l="l" t="t" r="r" b="b"/>
              <a:pathLst>
                <a:path w="16911" h="14060" fill="none" extrusionOk="0">
                  <a:moveTo>
                    <a:pt x="106" y="14059"/>
                  </a:moveTo>
                  <a:cubicBezTo>
                    <a:pt x="106" y="14059"/>
                    <a:pt x="1" y="13108"/>
                    <a:pt x="106" y="12369"/>
                  </a:cubicBezTo>
                  <a:cubicBezTo>
                    <a:pt x="212" y="11629"/>
                    <a:pt x="952" y="11523"/>
                    <a:pt x="1480" y="11523"/>
                  </a:cubicBezTo>
                  <a:cubicBezTo>
                    <a:pt x="2008" y="11523"/>
                    <a:pt x="1586" y="10359"/>
                    <a:pt x="2220" y="10042"/>
                  </a:cubicBezTo>
                  <a:cubicBezTo>
                    <a:pt x="2854" y="9725"/>
                    <a:pt x="4016" y="8986"/>
                    <a:pt x="4544" y="8986"/>
                  </a:cubicBezTo>
                  <a:cubicBezTo>
                    <a:pt x="5072" y="8986"/>
                    <a:pt x="5389" y="7929"/>
                    <a:pt x="5389" y="7929"/>
                  </a:cubicBezTo>
                  <a:lnTo>
                    <a:pt x="7610" y="6344"/>
                  </a:lnTo>
                  <a:lnTo>
                    <a:pt x="8244" y="5391"/>
                  </a:lnTo>
                  <a:cubicBezTo>
                    <a:pt x="9723" y="5074"/>
                    <a:pt x="10780" y="4757"/>
                    <a:pt x="10780" y="4757"/>
                  </a:cubicBezTo>
                  <a:cubicBezTo>
                    <a:pt x="10780" y="4757"/>
                    <a:pt x="15642" y="1904"/>
                    <a:pt x="16910" y="1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343050" y="2212200"/>
              <a:ext cx="61125" cy="441500"/>
            </a:xfrm>
            <a:custGeom>
              <a:avLst/>
              <a:gdLst/>
              <a:ahLst/>
              <a:cxnLst/>
              <a:rect l="l" t="t" r="r" b="b"/>
              <a:pathLst>
                <a:path w="2445" h="17660" fill="none" extrusionOk="0">
                  <a:moveTo>
                    <a:pt x="0" y="1"/>
                  </a:moveTo>
                  <a:cubicBezTo>
                    <a:pt x="0" y="1"/>
                    <a:pt x="1917" y="16286"/>
                    <a:pt x="2445" y="17659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961700" y="1406500"/>
              <a:ext cx="803300" cy="631525"/>
            </a:xfrm>
            <a:custGeom>
              <a:avLst/>
              <a:gdLst/>
              <a:ahLst/>
              <a:cxnLst/>
              <a:rect l="l" t="t" r="r" b="b"/>
              <a:pathLst>
                <a:path w="32132" h="25261" fill="none" extrusionOk="0">
                  <a:moveTo>
                    <a:pt x="1" y="21244"/>
                  </a:moveTo>
                  <a:lnTo>
                    <a:pt x="212" y="24944"/>
                  </a:lnTo>
                  <a:cubicBezTo>
                    <a:pt x="212" y="24944"/>
                    <a:pt x="19448" y="19976"/>
                    <a:pt x="21141" y="19764"/>
                  </a:cubicBezTo>
                  <a:cubicBezTo>
                    <a:pt x="22831" y="19553"/>
                    <a:pt x="22831" y="20293"/>
                    <a:pt x="22831" y="20293"/>
                  </a:cubicBezTo>
                  <a:lnTo>
                    <a:pt x="23571" y="21138"/>
                  </a:lnTo>
                  <a:cubicBezTo>
                    <a:pt x="23571" y="21138"/>
                    <a:pt x="23465" y="21561"/>
                    <a:pt x="24099" y="21878"/>
                  </a:cubicBezTo>
                  <a:cubicBezTo>
                    <a:pt x="24733" y="22195"/>
                    <a:pt x="26212" y="23040"/>
                    <a:pt x="26212" y="23040"/>
                  </a:cubicBezTo>
                  <a:lnTo>
                    <a:pt x="29173" y="23568"/>
                  </a:lnTo>
                  <a:cubicBezTo>
                    <a:pt x="29173" y="23568"/>
                    <a:pt x="30654" y="25261"/>
                    <a:pt x="31393" y="24838"/>
                  </a:cubicBezTo>
                  <a:cubicBezTo>
                    <a:pt x="32131" y="24415"/>
                    <a:pt x="31182" y="24097"/>
                    <a:pt x="31182" y="23568"/>
                  </a:cubicBezTo>
                  <a:cubicBezTo>
                    <a:pt x="31182" y="23040"/>
                    <a:pt x="31499" y="22300"/>
                    <a:pt x="31499" y="22300"/>
                  </a:cubicBezTo>
                  <a:cubicBezTo>
                    <a:pt x="31499" y="22300"/>
                    <a:pt x="31182" y="17015"/>
                    <a:pt x="30758" y="16381"/>
                  </a:cubicBezTo>
                  <a:cubicBezTo>
                    <a:pt x="30335" y="15747"/>
                    <a:pt x="29807" y="13000"/>
                    <a:pt x="29807" y="13000"/>
                  </a:cubicBezTo>
                  <a:lnTo>
                    <a:pt x="29278" y="9934"/>
                  </a:lnTo>
                  <a:lnTo>
                    <a:pt x="28118" y="6130"/>
                  </a:lnTo>
                  <a:cubicBezTo>
                    <a:pt x="28118" y="6130"/>
                    <a:pt x="27590" y="3593"/>
                    <a:pt x="26637" y="2642"/>
                  </a:cubicBezTo>
                  <a:cubicBezTo>
                    <a:pt x="25686" y="1691"/>
                    <a:pt x="25158" y="0"/>
                    <a:pt x="25158" y="0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010475" y="2413250"/>
              <a:ext cx="1427650" cy="502000"/>
            </a:xfrm>
            <a:custGeom>
              <a:avLst/>
              <a:gdLst/>
              <a:ahLst/>
              <a:cxnLst/>
              <a:rect l="l" t="t" r="r" b="b"/>
              <a:pathLst>
                <a:path w="57106" h="20080" fill="none" extrusionOk="0">
                  <a:moveTo>
                    <a:pt x="1" y="19340"/>
                  </a:moveTo>
                  <a:cubicBezTo>
                    <a:pt x="1" y="19340"/>
                    <a:pt x="3065" y="20079"/>
                    <a:pt x="3488" y="20079"/>
                  </a:cubicBezTo>
                  <a:cubicBezTo>
                    <a:pt x="3912" y="20079"/>
                    <a:pt x="4969" y="19763"/>
                    <a:pt x="4969" y="19763"/>
                  </a:cubicBezTo>
                  <a:lnTo>
                    <a:pt x="5497" y="18812"/>
                  </a:lnTo>
                  <a:cubicBezTo>
                    <a:pt x="5497" y="18812"/>
                    <a:pt x="5497" y="18389"/>
                    <a:pt x="8033" y="17227"/>
                  </a:cubicBezTo>
                  <a:cubicBezTo>
                    <a:pt x="10571" y="16063"/>
                    <a:pt x="13531" y="14161"/>
                    <a:pt x="13531" y="14161"/>
                  </a:cubicBezTo>
                  <a:lnTo>
                    <a:pt x="14693" y="12787"/>
                  </a:lnTo>
                  <a:cubicBezTo>
                    <a:pt x="14905" y="12047"/>
                    <a:pt x="16067" y="12047"/>
                    <a:pt x="15855" y="11625"/>
                  </a:cubicBezTo>
                  <a:cubicBezTo>
                    <a:pt x="15644" y="11202"/>
                    <a:pt x="14482" y="9828"/>
                    <a:pt x="15222" y="9723"/>
                  </a:cubicBezTo>
                  <a:cubicBezTo>
                    <a:pt x="15961" y="9617"/>
                    <a:pt x="16912" y="9194"/>
                    <a:pt x="17018" y="9511"/>
                  </a:cubicBezTo>
                  <a:cubicBezTo>
                    <a:pt x="17123" y="9828"/>
                    <a:pt x="17969" y="9723"/>
                    <a:pt x="18814" y="10251"/>
                  </a:cubicBezTo>
                  <a:cubicBezTo>
                    <a:pt x="19659" y="10779"/>
                    <a:pt x="20082" y="11625"/>
                    <a:pt x="20082" y="11625"/>
                  </a:cubicBezTo>
                  <a:lnTo>
                    <a:pt x="22831" y="11625"/>
                  </a:lnTo>
                  <a:cubicBezTo>
                    <a:pt x="23556" y="11432"/>
                    <a:pt x="24301" y="11324"/>
                    <a:pt x="25050" y="11308"/>
                  </a:cubicBezTo>
                  <a:cubicBezTo>
                    <a:pt x="25050" y="11308"/>
                    <a:pt x="24627" y="10462"/>
                    <a:pt x="25261" y="10462"/>
                  </a:cubicBezTo>
                  <a:cubicBezTo>
                    <a:pt x="25895" y="10462"/>
                    <a:pt x="26423" y="9511"/>
                    <a:pt x="26848" y="10040"/>
                  </a:cubicBezTo>
                  <a:cubicBezTo>
                    <a:pt x="27271" y="10568"/>
                    <a:pt x="27059" y="11308"/>
                    <a:pt x="27059" y="11308"/>
                  </a:cubicBezTo>
                  <a:lnTo>
                    <a:pt x="28010" y="12364"/>
                  </a:lnTo>
                  <a:cubicBezTo>
                    <a:pt x="28010" y="12364"/>
                    <a:pt x="28010" y="14689"/>
                    <a:pt x="28750" y="15113"/>
                  </a:cubicBezTo>
                  <a:cubicBezTo>
                    <a:pt x="29490" y="15536"/>
                    <a:pt x="31497" y="17015"/>
                    <a:pt x="32025" y="17438"/>
                  </a:cubicBezTo>
                  <a:cubicBezTo>
                    <a:pt x="32554" y="17861"/>
                    <a:pt x="33295" y="19129"/>
                    <a:pt x="34035" y="19129"/>
                  </a:cubicBezTo>
                  <a:cubicBezTo>
                    <a:pt x="34774" y="19129"/>
                    <a:pt x="35937" y="19023"/>
                    <a:pt x="35937" y="19023"/>
                  </a:cubicBezTo>
                  <a:lnTo>
                    <a:pt x="36254" y="18389"/>
                  </a:lnTo>
                  <a:cubicBezTo>
                    <a:pt x="37205" y="18600"/>
                    <a:pt x="38474" y="17861"/>
                    <a:pt x="38474" y="17861"/>
                  </a:cubicBezTo>
                  <a:lnTo>
                    <a:pt x="40693" y="16698"/>
                  </a:lnTo>
                  <a:lnTo>
                    <a:pt x="41750" y="16064"/>
                  </a:lnTo>
                  <a:lnTo>
                    <a:pt x="41750" y="13632"/>
                  </a:lnTo>
                  <a:cubicBezTo>
                    <a:pt x="41750" y="13632"/>
                    <a:pt x="41222" y="12470"/>
                    <a:pt x="41750" y="12259"/>
                  </a:cubicBezTo>
                  <a:cubicBezTo>
                    <a:pt x="42278" y="12047"/>
                    <a:pt x="43674" y="8898"/>
                    <a:pt x="43590" y="8298"/>
                  </a:cubicBezTo>
                  <a:cubicBezTo>
                    <a:pt x="43504" y="7699"/>
                    <a:pt x="43845" y="6673"/>
                    <a:pt x="44187" y="6331"/>
                  </a:cubicBezTo>
                  <a:cubicBezTo>
                    <a:pt x="44530" y="5988"/>
                    <a:pt x="43504" y="6416"/>
                    <a:pt x="45129" y="5648"/>
                  </a:cubicBezTo>
                  <a:cubicBezTo>
                    <a:pt x="46754" y="4879"/>
                    <a:pt x="46669" y="5391"/>
                    <a:pt x="47097" y="4963"/>
                  </a:cubicBezTo>
                  <a:cubicBezTo>
                    <a:pt x="47525" y="4534"/>
                    <a:pt x="48465" y="3081"/>
                    <a:pt x="48636" y="2396"/>
                  </a:cubicBezTo>
                  <a:cubicBezTo>
                    <a:pt x="48807" y="1713"/>
                    <a:pt x="49236" y="1625"/>
                    <a:pt x="48893" y="1028"/>
                  </a:cubicBezTo>
                  <a:cubicBezTo>
                    <a:pt x="48551" y="428"/>
                    <a:pt x="48037" y="0"/>
                    <a:pt x="49150" y="685"/>
                  </a:cubicBezTo>
                  <a:cubicBezTo>
                    <a:pt x="50263" y="1372"/>
                    <a:pt x="50689" y="1627"/>
                    <a:pt x="51289" y="1798"/>
                  </a:cubicBezTo>
                  <a:cubicBezTo>
                    <a:pt x="51888" y="1969"/>
                    <a:pt x="52571" y="2226"/>
                    <a:pt x="52571" y="1798"/>
                  </a:cubicBezTo>
                  <a:cubicBezTo>
                    <a:pt x="52571" y="1370"/>
                    <a:pt x="52059" y="344"/>
                    <a:pt x="52571" y="344"/>
                  </a:cubicBezTo>
                  <a:cubicBezTo>
                    <a:pt x="53085" y="344"/>
                    <a:pt x="54369" y="1541"/>
                    <a:pt x="55309" y="1884"/>
                  </a:cubicBezTo>
                  <a:cubicBezTo>
                    <a:pt x="56251" y="2224"/>
                    <a:pt x="56005" y="3318"/>
                    <a:pt x="57106" y="3509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710675" y="2027200"/>
              <a:ext cx="199175" cy="695175"/>
            </a:xfrm>
            <a:custGeom>
              <a:avLst/>
              <a:gdLst/>
              <a:ahLst/>
              <a:cxnLst/>
              <a:rect l="l" t="t" r="r" b="b"/>
              <a:pathLst>
                <a:path w="7967" h="27807" fill="none" extrusionOk="0">
                  <a:moveTo>
                    <a:pt x="4296" y="1"/>
                  </a:moveTo>
                  <a:cubicBezTo>
                    <a:pt x="4296" y="1"/>
                    <a:pt x="5743" y="2010"/>
                    <a:pt x="5998" y="2182"/>
                  </a:cubicBezTo>
                  <a:cubicBezTo>
                    <a:pt x="6255" y="2353"/>
                    <a:pt x="6597" y="3721"/>
                    <a:pt x="6597" y="3721"/>
                  </a:cubicBezTo>
                  <a:cubicBezTo>
                    <a:pt x="6597" y="3721"/>
                    <a:pt x="6426" y="6373"/>
                    <a:pt x="7111" y="7228"/>
                  </a:cubicBezTo>
                  <a:cubicBezTo>
                    <a:pt x="7796" y="8082"/>
                    <a:pt x="7967" y="9795"/>
                    <a:pt x="7967" y="9795"/>
                  </a:cubicBezTo>
                  <a:cubicBezTo>
                    <a:pt x="7967" y="9795"/>
                    <a:pt x="7368" y="14500"/>
                    <a:pt x="7539" y="14928"/>
                  </a:cubicBezTo>
                  <a:cubicBezTo>
                    <a:pt x="7710" y="15355"/>
                    <a:pt x="7196" y="16125"/>
                    <a:pt x="7539" y="16810"/>
                  </a:cubicBezTo>
                  <a:cubicBezTo>
                    <a:pt x="7880" y="17493"/>
                    <a:pt x="6940" y="18007"/>
                    <a:pt x="6597" y="18521"/>
                  </a:cubicBezTo>
                  <a:cubicBezTo>
                    <a:pt x="6255" y="19035"/>
                    <a:pt x="6169" y="19718"/>
                    <a:pt x="5571" y="19718"/>
                  </a:cubicBezTo>
                  <a:cubicBezTo>
                    <a:pt x="5571" y="19718"/>
                    <a:pt x="3604" y="20574"/>
                    <a:pt x="3518" y="21259"/>
                  </a:cubicBezTo>
                  <a:cubicBezTo>
                    <a:pt x="3433" y="21942"/>
                    <a:pt x="3347" y="22456"/>
                    <a:pt x="3347" y="23141"/>
                  </a:cubicBezTo>
                  <a:cubicBezTo>
                    <a:pt x="3347" y="23824"/>
                    <a:pt x="3176" y="23911"/>
                    <a:pt x="3176" y="23911"/>
                  </a:cubicBezTo>
                  <a:lnTo>
                    <a:pt x="2320" y="23398"/>
                  </a:lnTo>
                  <a:lnTo>
                    <a:pt x="2063" y="24081"/>
                  </a:lnTo>
                  <a:lnTo>
                    <a:pt x="1977" y="25023"/>
                  </a:lnTo>
                  <a:cubicBezTo>
                    <a:pt x="1977" y="25023"/>
                    <a:pt x="3005" y="24166"/>
                    <a:pt x="1977" y="25622"/>
                  </a:cubicBezTo>
                  <a:cubicBezTo>
                    <a:pt x="951" y="27076"/>
                    <a:pt x="780" y="27590"/>
                    <a:pt x="780" y="27590"/>
                  </a:cubicBezTo>
                  <a:lnTo>
                    <a:pt x="0" y="27806"/>
                  </a:ln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892700" y="2385400"/>
              <a:ext cx="218200" cy="177575"/>
            </a:xfrm>
            <a:custGeom>
              <a:avLst/>
              <a:gdLst/>
              <a:ahLst/>
              <a:cxnLst/>
              <a:rect l="l" t="t" r="r" b="b"/>
              <a:pathLst>
                <a:path w="8728" h="7103" fill="none" extrusionOk="0">
                  <a:moveTo>
                    <a:pt x="8727" y="7102"/>
                  </a:moveTo>
                  <a:cubicBezTo>
                    <a:pt x="8727" y="7102"/>
                    <a:pt x="8213" y="6160"/>
                    <a:pt x="8213" y="5477"/>
                  </a:cubicBezTo>
                  <a:cubicBezTo>
                    <a:pt x="8213" y="4792"/>
                    <a:pt x="7528" y="3082"/>
                    <a:pt x="7528" y="3082"/>
                  </a:cubicBezTo>
                  <a:lnTo>
                    <a:pt x="7102" y="1542"/>
                  </a:lnTo>
                  <a:cubicBezTo>
                    <a:pt x="7102" y="1542"/>
                    <a:pt x="6332" y="1883"/>
                    <a:pt x="5818" y="2140"/>
                  </a:cubicBezTo>
                  <a:cubicBezTo>
                    <a:pt x="5304" y="2398"/>
                    <a:pt x="4963" y="2996"/>
                    <a:pt x="4364" y="2910"/>
                  </a:cubicBezTo>
                  <a:cubicBezTo>
                    <a:pt x="3765" y="2825"/>
                    <a:pt x="2653" y="2482"/>
                    <a:pt x="2653" y="2482"/>
                  </a:cubicBezTo>
                  <a:lnTo>
                    <a:pt x="2140" y="1883"/>
                  </a:lnTo>
                  <a:cubicBezTo>
                    <a:pt x="2140" y="1883"/>
                    <a:pt x="1112" y="1626"/>
                    <a:pt x="1369" y="1028"/>
                  </a:cubicBezTo>
                  <a:cubicBezTo>
                    <a:pt x="1626" y="429"/>
                    <a:pt x="770" y="1"/>
                    <a:pt x="770" y="1"/>
                  </a:cubicBezTo>
                  <a:cubicBezTo>
                    <a:pt x="1" y="172"/>
                    <a:pt x="258" y="258"/>
                    <a:pt x="258" y="258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6211425" y="2295550"/>
              <a:ext cx="363600" cy="149775"/>
            </a:xfrm>
            <a:custGeom>
              <a:avLst/>
              <a:gdLst/>
              <a:ahLst/>
              <a:cxnLst/>
              <a:rect l="l" t="t" r="r" b="b"/>
              <a:pathLst>
                <a:path w="14544" h="5991" fill="none" extrusionOk="0">
                  <a:moveTo>
                    <a:pt x="14544" y="5991"/>
                  </a:moveTo>
                  <a:cubicBezTo>
                    <a:pt x="14544" y="5991"/>
                    <a:pt x="13688" y="3937"/>
                    <a:pt x="13773" y="3167"/>
                  </a:cubicBezTo>
                  <a:cubicBezTo>
                    <a:pt x="13859" y="2396"/>
                    <a:pt x="13431" y="1456"/>
                    <a:pt x="13431" y="1456"/>
                  </a:cubicBezTo>
                  <a:lnTo>
                    <a:pt x="12491" y="172"/>
                  </a:lnTo>
                  <a:lnTo>
                    <a:pt x="10523" y="1"/>
                  </a:lnTo>
                  <a:lnTo>
                    <a:pt x="6929" y="943"/>
                  </a:lnTo>
                  <a:lnTo>
                    <a:pt x="3422" y="1542"/>
                  </a:lnTo>
                  <a:lnTo>
                    <a:pt x="1028" y="3595"/>
                  </a:lnTo>
                  <a:cubicBezTo>
                    <a:pt x="1028" y="3595"/>
                    <a:pt x="1" y="4535"/>
                    <a:pt x="429" y="5220"/>
                  </a:cubicBez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6545050" y="1961950"/>
              <a:ext cx="81275" cy="385000"/>
            </a:xfrm>
            <a:custGeom>
              <a:avLst/>
              <a:gdLst/>
              <a:ahLst/>
              <a:cxnLst/>
              <a:rect l="l" t="t" r="r" b="b"/>
              <a:pathLst>
                <a:path w="3251" h="15400" fill="none" extrusionOk="0">
                  <a:moveTo>
                    <a:pt x="1968" y="0"/>
                  </a:moveTo>
                  <a:cubicBezTo>
                    <a:pt x="1968" y="0"/>
                    <a:pt x="0" y="1454"/>
                    <a:pt x="343" y="2053"/>
                  </a:cubicBezTo>
                  <a:cubicBezTo>
                    <a:pt x="685" y="2653"/>
                    <a:pt x="1026" y="3336"/>
                    <a:pt x="1026" y="3336"/>
                  </a:cubicBezTo>
                  <a:lnTo>
                    <a:pt x="940" y="4278"/>
                  </a:lnTo>
                  <a:lnTo>
                    <a:pt x="1283" y="5132"/>
                  </a:lnTo>
                  <a:lnTo>
                    <a:pt x="1366" y="6160"/>
                  </a:lnTo>
                  <a:lnTo>
                    <a:pt x="1623" y="7357"/>
                  </a:lnTo>
                  <a:lnTo>
                    <a:pt x="3250" y="8127"/>
                  </a:lnTo>
                  <a:lnTo>
                    <a:pt x="1366" y="13944"/>
                  </a:lnTo>
                  <a:lnTo>
                    <a:pt x="2651" y="15400"/>
                  </a:lnTo>
                  <a:lnTo>
                    <a:pt x="598" y="14971"/>
                  </a:lnTo>
                </a:path>
              </a:pathLst>
            </a:custGeom>
            <a:solidFill>
              <a:srgbClr val="AAFFEE">
                <a:alpha val="28235"/>
              </a:srgbClr>
            </a:solidFill>
            <a:ln w="9525" cap="flat" cmpd="sng">
              <a:solidFill>
                <a:schemeClr val="accent4"/>
              </a:solidFill>
              <a:prstDash val="solid"/>
              <a:miter lim="182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8"/>
          <p:cNvSpPr/>
          <p:nvPr/>
        </p:nvSpPr>
        <p:spPr>
          <a:xfrm>
            <a:off x="2460307" y="1968846"/>
            <a:ext cx="288268" cy="27696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8"/>
          <p:cNvCxnSpPr/>
          <p:nvPr/>
        </p:nvCxnSpPr>
        <p:spPr>
          <a:xfrm flipH="1">
            <a:off x="2748557" y="962281"/>
            <a:ext cx="3521234" cy="1110632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8"/>
          <p:cNvSpPr txBox="1"/>
          <p:nvPr/>
        </p:nvSpPr>
        <p:spPr>
          <a:xfrm>
            <a:off x="6379262" y="636372"/>
            <a:ext cx="1277516" cy="202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Exo 2"/>
                <a:ea typeface="Exo 2"/>
                <a:cs typeface="Exo 2"/>
                <a:sym typeface="Exo 2"/>
              </a:rPr>
              <a:t>Bourse</a:t>
            </a:r>
            <a:endParaRPr sz="1700" b="1" i="0" u="none" strike="noStrike" cap="none" dirty="0">
              <a:solidFill>
                <a:schemeClr val="accent3">
                  <a:lumMod val="40000"/>
                  <a:lumOff val="60000"/>
                </a:schemeClr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6379262" y="937848"/>
            <a:ext cx="2484901" cy="36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Fully funded scholarships in United States </a:t>
            </a:r>
            <a:endParaRPr sz="1000" b="1" i="0" u="none" strike="noStrike" cap="none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37" name="Google Shape;237;p8"/>
          <p:cNvGrpSpPr/>
          <p:nvPr/>
        </p:nvGrpSpPr>
        <p:grpSpPr>
          <a:xfrm>
            <a:off x="2523815" y="2041114"/>
            <a:ext cx="162154" cy="161080"/>
            <a:chOff x="580725" y="3617925"/>
            <a:chExt cx="299325" cy="297375"/>
          </a:xfrm>
        </p:grpSpPr>
        <p:sp>
          <p:nvSpPr>
            <p:cNvPr id="238" name="Google Shape;238;p8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8"/>
          <p:cNvSpPr txBox="1"/>
          <p:nvPr/>
        </p:nvSpPr>
        <p:spPr>
          <a:xfrm>
            <a:off x="6338266" y="2445128"/>
            <a:ext cx="2016835" cy="27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Université</a:t>
            </a:r>
            <a:endParaRPr sz="1700" b="1" i="0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6328488" y="2738994"/>
            <a:ext cx="2484901" cy="36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George Washington University</a:t>
            </a:r>
            <a:endParaRPr sz="1000" b="1" i="0" u="none" strike="noStrike" cap="none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6317785" y="3744478"/>
            <a:ext cx="2016835" cy="27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Programmes</a:t>
            </a:r>
            <a:endParaRPr sz="17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6317785" y="4064261"/>
            <a:ext cx="2756639" cy="36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science, Management Health Informatics, Information Systems Technology, Business Analytic</a:t>
            </a:r>
            <a:endParaRPr sz="1000" b="1" i="0" u="none" strike="noStrike" cap="none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6311426" y="4404228"/>
            <a:ext cx="2016835" cy="27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Niveau</a:t>
            </a:r>
            <a:endParaRPr sz="17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6300408" y="4717922"/>
            <a:ext cx="2484901" cy="36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Baccalauréat, Mastère, Doctorat</a:t>
            </a:r>
            <a:endParaRPr sz="1000" b="1" i="0" u="none" strike="noStrike" cap="none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6321897" y="3381822"/>
            <a:ext cx="2285390" cy="27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Rang international</a:t>
            </a:r>
            <a:endParaRPr sz="17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0" name="Google Shape;250;p8"/>
          <p:cNvSpPr txBox="1"/>
          <p:nvPr/>
        </p:nvSpPr>
        <p:spPr>
          <a:xfrm>
            <a:off x="8384734" y="3461360"/>
            <a:ext cx="2484901" cy="36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70</a:t>
            </a:r>
            <a:endParaRPr sz="1000" b="1" i="0" u="none" strike="noStrike" cap="none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6379261" y="1120344"/>
            <a:ext cx="2016835" cy="27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chemeClr val="accent3">
                    <a:lumMod val="40000"/>
                    <a:lumOff val="60000"/>
                  </a:schemeClr>
                </a:solidFill>
                <a:latin typeface="Exo 2"/>
                <a:ea typeface="Exo 2"/>
                <a:cs typeface="Exo 2"/>
                <a:sym typeface="Exo 2"/>
              </a:rPr>
              <a:t>Valeur </a:t>
            </a:r>
            <a:endParaRPr sz="1700" b="1" i="0" u="none" strike="noStrike" cap="none" dirty="0">
              <a:solidFill>
                <a:schemeClr val="accent3">
                  <a:lumMod val="40000"/>
                  <a:lumOff val="60000"/>
                </a:schemeClr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7252976" y="1195592"/>
            <a:ext cx="2484901" cy="36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1000 $</a:t>
            </a:r>
            <a:endParaRPr sz="1000" b="1" i="0" u="none" strike="noStrike" cap="none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6347755" y="1754233"/>
            <a:ext cx="2247903" cy="23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chemeClr val="accent3">
                    <a:lumMod val="40000"/>
                    <a:lumOff val="60000"/>
                  </a:schemeClr>
                </a:solidFill>
                <a:latin typeface="Exo 2"/>
                <a:ea typeface="Exo 2"/>
                <a:cs typeface="Exo 2"/>
                <a:sym typeface="Exo 2"/>
              </a:rPr>
              <a:t>Site d’inscription</a:t>
            </a:r>
            <a:endParaRPr sz="1700" b="1" i="0" u="none" strike="noStrike" cap="none" dirty="0">
              <a:solidFill>
                <a:schemeClr val="accent3">
                  <a:lumMod val="40000"/>
                  <a:lumOff val="60000"/>
                </a:schemeClr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6347756" y="2055710"/>
            <a:ext cx="2484901" cy="36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i="0" u="sng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http://scholarmintle.com/scholarships-in-usa-fully-funded/?fbclid=IwAR3P</a:t>
            </a:r>
            <a:endParaRPr sz="1000" b="1" i="0" u="none" strike="noStrike" cap="none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5" name="Google Shape;255;p8"/>
          <p:cNvSpPr txBox="1"/>
          <p:nvPr/>
        </p:nvSpPr>
        <p:spPr>
          <a:xfrm>
            <a:off x="6352298" y="1435598"/>
            <a:ext cx="2016835" cy="27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chemeClr val="accent3">
                    <a:lumMod val="40000"/>
                    <a:lumOff val="60000"/>
                  </a:schemeClr>
                </a:solidFill>
                <a:latin typeface="Exo 2"/>
                <a:ea typeface="Exo 2"/>
                <a:cs typeface="Exo 2"/>
                <a:sym typeface="Exo 2"/>
              </a:rPr>
              <a:t>Date limite</a:t>
            </a:r>
            <a:endParaRPr sz="1700" b="1" i="0" u="none" strike="noStrike" cap="none" dirty="0">
              <a:solidFill>
                <a:schemeClr val="accent3">
                  <a:lumMod val="40000"/>
                  <a:lumOff val="60000"/>
                </a:schemeClr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7639901" y="1510361"/>
            <a:ext cx="2484901" cy="36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6/10/2020</a:t>
            </a:r>
            <a:endParaRPr sz="1000" b="1" i="0" u="none" strike="noStrike" cap="none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7" name="Google Shape;257;p8"/>
          <p:cNvSpPr txBox="1"/>
          <p:nvPr/>
        </p:nvSpPr>
        <p:spPr>
          <a:xfrm>
            <a:off x="6325276" y="2915828"/>
            <a:ext cx="2016835" cy="27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Localisation</a:t>
            </a:r>
            <a:endParaRPr sz="17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8" name="Google Shape;258;p8"/>
          <p:cNvSpPr txBox="1"/>
          <p:nvPr/>
        </p:nvSpPr>
        <p:spPr>
          <a:xfrm>
            <a:off x="6335376" y="3209694"/>
            <a:ext cx="2484901" cy="36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Washington, Etats-Unis</a:t>
            </a:r>
            <a:endParaRPr sz="1000" b="1" i="0" u="none" strike="noStrike" cap="none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9" name="Google Shape;259;p8"/>
          <p:cNvSpPr txBox="1"/>
          <p:nvPr/>
        </p:nvSpPr>
        <p:spPr>
          <a:xfrm>
            <a:off x="543166" y="364742"/>
            <a:ext cx="7648575" cy="49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400" b="1" i="0" u="none" strike="noStrike" cap="none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I.  Présentation générale et étude de l’existant (2/2)</a:t>
            </a:r>
            <a:br>
              <a:rPr lang="fr-FR" sz="2400" b="1" i="0" u="none" strike="noStrike" cap="none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</a:br>
            <a:endParaRPr sz="2400" b="1" i="0" u="none" strike="noStrike" cap="none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-2064725" y="431169"/>
            <a:ext cx="7648575" cy="63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</a:pPr>
            <a:r>
              <a:rPr lang="fr-FR" sz="2200" b="1" i="0" u="none" strike="noStrike" cap="none">
                <a:solidFill>
                  <a:srgbClr val="86ABE5"/>
                </a:solidFill>
                <a:latin typeface="Exo 2"/>
                <a:ea typeface="Exo 2"/>
                <a:cs typeface="Exo 2"/>
                <a:sym typeface="Exo 2"/>
              </a:rPr>
              <a:t>   Solution proposée</a:t>
            </a:r>
            <a:endParaRPr sz="2200" b="1" i="0" u="none" strike="noStrike" cap="none">
              <a:solidFill>
                <a:srgbClr val="86ABE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1" name="Google Shape;261;p8"/>
          <p:cNvSpPr/>
          <p:nvPr/>
        </p:nvSpPr>
        <p:spPr>
          <a:xfrm>
            <a:off x="160704" y="751117"/>
            <a:ext cx="226162" cy="224389"/>
          </a:xfrm>
          <a:custGeom>
            <a:avLst/>
            <a:gdLst/>
            <a:ahLst/>
            <a:cxnLst/>
            <a:rect l="l" t="t" r="r" b="b"/>
            <a:pathLst>
              <a:path w="18894" h="18746" extrusionOk="0">
                <a:moveTo>
                  <a:pt x="15874" y="1821"/>
                </a:moveTo>
                <a:lnTo>
                  <a:pt x="6498" y="9403"/>
                </a:lnTo>
                <a:lnTo>
                  <a:pt x="1918" y="5629"/>
                </a:lnTo>
                <a:lnTo>
                  <a:pt x="15874" y="1821"/>
                </a:lnTo>
                <a:close/>
                <a:moveTo>
                  <a:pt x="14524" y="4370"/>
                </a:moveTo>
                <a:lnTo>
                  <a:pt x="8425" y="11912"/>
                </a:lnTo>
                <a:lnTo>
                  <a:pt x="6257" y="12634"/>
                </a:lnTo>
                <a:lnTo>
                  <a:pt x="6981" y="10469"/>
                </a:lnTo>
                <a:lnTo>
                  <a:pt x="14524" y="4370"/>
                </a:lnTo>
                <a:close/>
                <a:moveTo>
                  <a:pt x="17072" y="3020"/>
                </a:moveTo>
                <a:lnTo>
                  <a:pt x="13265" y="16976"/>
                </a:lnTo>
                <a:lnTo>
                  <a:pt x="9491" y="12392"/>
                </a:lnTo>
                <a:lnTo>
                  <a:pt x="17072" y="3020"/>
                </a:lnTo>
                <a:close/>
                <a:moveTo>
                  <a:pt x="18298" y="0"/>
                </a:moveTo>
                <a:cubicBezTo>
                  <a:pt x="18286" y="0"/>
                  <a:pt x="18274" y="0"/>
                  <a:pt x="18262" y="3"/>
                </a:cubicBezTo>
                <a:lnTo>
                  <a:pt x="18253" y="3"/>
                </a:lnTo>
                <a:cubicBezTo>
                  <a:pt x="18238" y="6"/>
                  <a:pt x="18223" y="6"/>
                  <a:pt x="18211" y="12"/>
                </a:cubicBezTo>
                <a:lnTo>
                  <a:pt x="18193" y="15"/>
                </a:lnTo>
                <a:lnTo>
                  <a:pt x="18178" y="18"/>
                </a:lnTo>
                <a:lnTo>
                  <a:pt x="562" y="4822"/>
                </a:lnTo>
                <a:cubicBezTo>
                  <a:pt x="121" y="4943"/>
                  <a:pt x="0" y="5511"/>
                  <a:pt x="351" y="5804"/>
                </a:cubicBezTo>
                <a:lnTo>
                  <a:pt x="5834" y="10321"/>
                </a:lnTo>
                <a:lnTo>
                  <a:pt x="4826" y="13349"/>
                </a:lnTo>
                <a:cubicBezTo>
                  <a:pt x="4696" y="13732"/>
                  <a:pt x="4991" y="14098"/>
                  <a:pt x="5359" y="14098"/>
                </a:cubicBezTo>
                <a:cubicBezTo>
                  <a:pt x="5418" y="14098"/>
                  <a:pt x="5479" y="14089"/>
                  <a:pt x="5541" y="14068"/>
                </a:cubicBezTo>
                <a:lnTo>
                  <a:pt x="8570" y="13060"/>
                </a:lnTo>
                <a:lnTo>
                  <a:pt x="13087" y="18540"/>
                </a:lnTo>
                <a:cubicBezTo>
                  <a:pt x="13195" y="18670"/>
                  <a:pt x="13355" y="18745"/>
                  <a:pt x="13525" y="18745"/>
                </a:cubicBezTo>
                <a:cubicBezTo>
                  <a:pt x="13564" y="18745"/>
                  <a:pt x="13603" y="18742"/>
                  <a:pt x="13642" y="18733"/>
                </a:cubicBezTo>
                <a:cubicBezTo>
                  <a:pt x="13848" y="18691"/>
                  <a:pt x="14014" y="18534"/>
                  <a:pt x="14071" y="18328"/>
                </a:cubicBezTo>
                <a:lnTo>
                  <a:pt x="18875" y="716"/>
                </a:lnTo>
                <a:cubicBezTo>
                  <a:pt x="18875" y="710"/>
                  <a:pt x="18875" y="704"/>
                  <a:pt x="18878" y="698"/>
                </a:cubicBezTo>
                <a:lnTo>
                  <a:pt x="18881" y="683"/>
                </a:lnTo>
                <a:cubicBezTo>
                  <a:pt x="18884" y="668"/>
                  <a:pt x="18887" y="653"/>
                  <a:pt x="18890" y="637"/>
                </a:cubicBezTo>
                <a:cubicBezTo>
                  <a:pt x="18890" y="637"/>
                  <a:pt x="18890" y="634"/>
                  <a:pt x="18890" y="631"/>
                </a:cubicBezTo>
                <a:cubicBezTo>
                  <a:pt x="18890" y="619"/>
                  <a:pt x="18890" y="604"/>
                  <a:pt x="18893" y="592"/>
                </a:cubicBezTo>
                <a:lnTo>
                  <a:pt x="18893" y="580"/>
                </a:lnTo>
                <a:cubicBezTo>
                  <a:pt x="18893" y="568"/>
                  <a:pt x="18893" y="553"/>
                  <a:pt x="18893" y="541"/>
                </a:cubicBezTo>
                <a:cubicBezTo>
                  <a:pt x="18893" y="538"/>
                  <a:pt x="18893" y="535"/>
                  <a:pt x="18893" y="532"/>
                </a:cubicBezTo>
                <a:cubicBezTo>
                  <a:pt x="18893" y="517"/>
                  <a:pt x="18890" y="502"/>
                  <a:pt x="18890" y="487"/>
                </a:cubicBezTo>
                <a:cubicBezTo>
                  <a:pt x="18890" y="483"/>
                  <a:pt x="18890" y="480"/>
                  <a:pt x="18887" y="477"/>
                </a:cubicBezTo>
                <a:cubicBezTo>
                  <a:pt x="18887" y="465"/>
                  <a:pt x="18884" y="453"/>
                  <a:pt x="18881" y="441"/>
                </a:cubicBezTo>
                <a:lnTo>
                  <a:pt x="18878" y="429"/>
                </a:lnTo>
                <a:cubicBezTo>
                  <a:pt x="18875" y="417"/>
                  <a:pt x="18872" y="402"/>
                  <a:pt x="18866" y="390"/>
                </a:cubicBezTo>
                <a:cubicBezTo>
                  <a:pt x="18866" y="387"/>
                  <a:pt x="18866" y="384"/>
                  <a:pt x="18863" y="381"/>
                </a:cubicBezTo>
                <a:cubicBezTo>
                  <a:pt x="18860" y="369"/>
                  <a:pt x="18854" y="354"/>
                  <a:pt x="18848" y="345"/>
                </a:cubicBezTo>
                <a:cubicBezTo>
                  <a:pt x="18848" y="339"/>
                  <a:pt x="18845" y="333"/>
                  <a:pt x="18842" y="329"/>
                </a:cubicBezTo>
                <a:cubicBezTo>
                  <a:pt x="18839" y="323"/>
                  <a:pt x="18833" y="308"/>
                  <a:pt x="18830" y="299"/>
                </a:cubicBezTo>
                <a:cubicBezTo>
                  <a:pt x="18824" y="290"/>
                  <a:pt x="18824" y="290"/>
                  <a:pt x="18821" y="287"/>
                </a:cubicBezTo>
                <a:cubicBezTo>
                  <a:pt x="18815" y="275"/>
                  <a:pt x="18806" y="263"/>
                  <a:pt x="18797" y="248"/>
                </a:cubicBezTo>
                <a:lnTo>
                  <a:pt x="18790" y="239"/>
                </a:lnTo>
                <a:cubicBezTo>
                  <a:pt x="18784" y="230"/>
                  <a:pt x="18775" y="221"/>
                  <a:pt x="18769" y="212"/>
                </a:cubicBezTo>
                <a:cubicBezTo>
                  <a:pt x="18760" y="203"/>
                  <a:pt x="18763" y="203"/>
                  <a:pt x="18760" y="200"/>
                </a:cubicBezTo>
                <a:cubicBezTo>
                  <a:pt x="18751" y="188"/>
                  <a:pt x="18739" y="176"/>
                  <a:pt x="18727" y="163"/>
                </a:cubicBezTo>
                <a:cubicBezTo>
                  <a:pt x="18718" y="154"/>
                  <a:pt x="18706" y="142"/>
                  <a:pt x="18694" y="133"/>
                </a:cubicBezTo>
                <a:lnTo>
                  <a:pt x="18682" y="124"/>
                </a:lnTo>
                <a:cubicBezTo>
                  <a:pt x="18673" y="115"/>
                  <a:pt x="18664" y="109"/>
                  <a:pt x="18655" y="103"/>
                </a:cubicBezTo>
                <a:lnTo>
                  <a:pt x="18643" y="94"/>
                </a:lnTo>
                <a:cubicBezTo>
                  <a:pt x="18630" y="88"/>
                  <a:pt x="18618" y="79"/>
                  <a:pt x="18606" y="73"/>
                </a:cubicBezTo>
                <a:lnTo>
                  <a:pt x="18591" y="64"/>
                </a:lnTo>
                <a:lnTo>
                  <a:pt x="18564" y="52"/>
                </a:lnTo>
                <a:lnTo>
                  <a:pt x="18549" y="43"/>
                </a:lnTo>
                <a:cubicBezTo>
                  <a:pt x="18537" y="40"/>
                  <a:pt x="18522" y="34"/>
                  <a:pt x="18510" y="28"/>
                </a:cubicBezTo>
                <a:lnTo>
                  <a:pt x="18501" y="28"/>
                </a:lnTo>
                <a:cubicBezTo>
                  <a:pt x="18489" y="22"/>
                  <a:pt x="18476" y="18"/>
                  <a:pt x="18464" y="15"/>
                </a:cubicBezTo>
                <a:lnTo>
                  <a:pt x="18449" y="12"/>
                </a:lnTo>
                <a:lnTo>
                  <a:pt x="18416" y="6"/>
                </a:lnTo>
                <a:lnTo>
                  <a:pt x="18404" y="3"/>
                </a:lnTo>
                <a:cubicBezTo>
                  <a:pt x="18389" y="3"/>
                  <a:pt x="18374" y="0"/>
                  <a:pt x="18359" y="0"/>
                </a:cubicBezTo>
                <a:close/>
              </a:path>
            </a:pathLst>
          </a:custGeom>
          <a:solidFill>
            <a:srgbClr val="86A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8623436" y="41538"/>
            <a:ext cx="49579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 txBox="1"/>
          <p:nvPr/>
        </p:nvSpPr>
        <p:spPr>
          <a:xfrm>
            <a:off x="8592059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7/28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"/>
          <p:cNvSpPr txBox="1">
            <a:spLocks noGrp="1"/>
          </p:cNvSpPr>
          <p:nvPr>
            <p:ph type="ctrTitle"/>
          </p:nvPr>
        </p:nvSpPr>
        <p:spPr>
          <a:xfrm flipH="1">
            <a:off x="738075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>
                <a:solidFill>
                  <a:schemeClr val="dk2"/>
                </a:solidFill>
              </a:rPr>
              <a:t>II.  Etat de l’art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69" name="Google Shape;269;p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" name="Google Shape;270;p9"/>
          <p:cNvSpPr/>
          <p:nvPr/>
        </p:nvSpPr>
        <p:spPr>
          <a:xfrm>
            <a:off x="8623436" y="41538"/>
            <a:ext cx="495797" cy="49579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C9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"/>
          <p:cNvSpPr txBox="1"/>
          <p:nvPr/>
        </p:nvSpPr>
        <p:spPr>
          <a:xfrm>
            <a:off x="8592059" y="-64583"/>
            <a:ext cx="2503817" cy="5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</a:pPr>
            <a:r>
              <a:rPr lang="fr-FR" sz="1400" b="1" i="0" u="none" strike="noStrike" cap="none" dirty="0" smtClean="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8/28</a:t>
            </a:r>
            <a:endParaRPr sz="1400" b="1" i="0" u="none" strike="noStrike" cap="none" dirty="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670</Words>
  <Application>Microsoft Office PowerPoint</Application>
  <PresentationFormat>Affichage à l'écran (16:9)</PresentationFormat>
  <Paragraphs>167</Paragraphs>
  <Slides>29</Slides>
  <Notes>29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Squada One</vt:lpstr>
      <vt:lpstr>Roboto Condensed Light</vt:lpstr>
      <vt:lpstr>Exo 2</vt:lpstr>
      <vt:lpstr>Fira Sans Extra Condensed Medium</vt:lpstr>
      <vt:lpstr>Tech Newsletter by Slidesgo</vt:lpstr>
      <vt:lpstr>Ministère de l’Enseignement supérieur et de la Recherche Scientifique  Université de la Manouba École Nationale des Sciences de l’Informatique  </vt:lpstr>
      <vt:lpstr>PLAN</vt:lpstr>
      <vt:lpstr> Introduction</vt:lpstr>
      <vt:lpstr>Introduction (1/2)</vt:lpstr>
      <vt:lpstr>Présentation PowerPoint</vt:lpstr>
      <vt:lpstr>I.  Présentation générale       et étude de l’existant </vt:lpstr>
      <vt:lpstr>Présentation PowerPoint</vt:lpstr>
      <vt:lpstr>Présentation PowerPoint</vt:lpstr>
      <vt:lpstr>II.  Etat de l’art</vt:lpstr>
      <vt:lpstr>Présentation PowerPoint</vt:lpstr>
      <vt:lpstr>Présentation PowerPoint</vt:lpstr>
      <vt:lpstr>III.  Analyse et spécification des besoins</vt:lpstr>
      <vt:lpstr>III. Analyse et spécification des besoins  (1/4)</vt:lpstr>
      <vt:lpstr>Présentation PowerPoint</vt:lpstr>
      <vt:lpstr>III. Analyse et spécification des besoins  (3/4)</vt:lpstr>
      <vt:lpstr>Présentation PowerPoint</vt:lpstr>
      <vt:lpstr>IV.  Conception de    la solution</vt:lpstr>
      <vt:lpstr>Présentation PowerPoint</vt:lpstr>
      <vt:lpstr>Présentation PowerPoint</vt:lpstr>
      <vt:lpstr>Présentation PowerPoint</vt:lpstr>
      <vt:lpstr>Présentation PowerPoint</vt:lpstr>
      <vt:lpstr>V.  Réalisation</vt:lpstr>
      <vt:lpstr>Présentation PowerPoint</vt:lpstr>
      <vt:lpstr>Présentation PowerPoint</vt:lpstr>
      <vt:lpstr>Présentation PowerPoint</vt:lpstr>
      <vt:lpstr>Présentation PowerPoint</vt:lpstr>
      <vt:lpstr>Conclusion et perspectives</vt:lpstr>
      <vt:lpstr>Conclusion et perspectives</vt:lpstr>
      <vt:lpstr>Merci de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Ministère de l’Enseignement supérieur et de la Recherche Scientifique  Université de la Manouba École Nationale des Sciences de l’Informatique  </dc:title>
  <cp:lastModifiedBy>Utilisateur Windows</cp:lastModifiedBy>
  <cp:revision>28</cp:revision>
  <dcterms:modified xsi:type="dcterms:W3CDTF">2020-07-13T16:57:55Z</dcterms:modified>
</cp:coreProperties>
</file>